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80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1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E68C65C-D370-4F6C-9FD8-0ACA99D7D8CD}" type="datetimeFigureOut">
              <a:rPr lang="en-US"/>
              <a:pPr>
                <a:defRPr/>
              </a:pPr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EBA4B2A-595D-4A21-BE15-E352FC5E2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1E300AC-D56D-4152-A4B2-D50D9FEAA4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BF481-77C4-4A5F-A16D-E3271D7F3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644DD-2BBE-4504-ADE4-1DD21B840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ACA38-DEFF-443B-A2BE-975FBB3C3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361F9-C9C3-4DD9-A6E4-70CAD3D89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F5D19-1514-4FB9-A7E2-45887B42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92D81-EF8C-4F20-96C0-5F178882D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9CFE1-DD91-4745-96C9-D3CA140A3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9ED7E-3FE7-4D10-90CD-5E50AC838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2E44-A7E7-4822-AEA4-3EA0CF09F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63702-B956-40E7-B87C-F26F8C5A0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7C019-B1AB-4B68-913C-41B954D5D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B7C81FF-6E4A-4BB0-AF0F-175743DAB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5410200"/>
          </a:xfrm>
          <a:noFill/>
        </p:spPr>
        <p:txBody>
          <a:bodyPr/>
          <a:lstStyle/>
          <a:p>
            <a:pPr eaLnBrk="1" hangingPunct="1"/>
            <a:r>
              <a:rPr lang="en-US" b="1" i="1" u="sng" smtClean="0">
                <a:cs typeface="Times New Roman" pitchFamily="18" charset="0"/>
              </a:rPr>
              <a:t>Basics of Supply Chain Management</a:t>
            </a:r>
            <a:br>
              <a:rPr lang="en-US" b="1" i="1" u="sng" smtClean="0">
                <a:cs typeface="Times New Roman" pitchFamily="18" charset="0"/>
              </a:rPr>
            </a:br>
            <a:r>
              <a:rPr lang="en-US" b="1" i="1" u="sng" smtClean="0">
                <a:cs typeface="Times New Roman" pitchFamily="18" charset="0"/>
              </a:rPr>
              <a:t/>
            </a:r>
            <a:br>
              <a:rPr lang="en-US" b="1" i="1" u="sng" smtClean="0">
                <a:cs typeface="Times New Roman" pitchFamily="18" charset="0"/>
              </a:rPr>
            </a:br>
            <a:r>
              <a:rPr lang="en-US" b="1" i="1" u="sng" smtClean="0">
                <a:cs typeface="Times New Roman" pitchFamily="18" charset="0"/>
              </a:rPr>
              <a:t/>
            </a:r>
            <a:br>
              <a:rPr lang="en-US" b="1" i="1" u="sng" smtClean="0">
                <a:cs typeface="Times New Roman" pitchFamily="18" charset="0"/>
              </a:rPr>
            </a:br>
            <a:r>
              <a:rPr lang="en-US" b="1" i="1" u="sng" smtClean="0">
                <a:cs typeface="Times New Roman" pitchFamily="18" charset="0"/>
              </a:rPr>
              <a:t>Dr Avinash Desai </a:t>
            </a:r>
            <a:br>
              <a:rPr lang="en-US" b="1" i="1" u="sng" smtClean="0">
                <a:cs typeface="Times New Roman" pitchFamily="18" charset="0"/>
              </a:rPr>
            </a:br>
            <a:r>
              <a:rPr lang="en-US" sz="2400" b="1" i="1" u="sng" smtClean="0">
                <a:cs typeface="Times New Roman" pitchFamily="18" charset="0"/>
              </a:rPr>
              <a:t>B.Sc,MBA,PhD, Fellow Member – IIMM, Mumbai </a:t>
            </a:r>
            <a:endParaRPr lang="en-US" sz="2400" b="1" i="1" u="sng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The Importance of Supply Chain Management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Shorter product life cycles of high-technology products</a:t>
            </a:r>
          </a:p>
          <a:p>
            <a:pPr marL="863600" lvl="1" indent="-406400" eaLnBrk="1" hangingPunct="1"/>
            <a:r>
              <a:rPr lang="en-US" sz="1800" smtClean="0"/>
              <a:t>Less opportunity to accumulate historical data on customer demand</a:t>
            </a:r>
          </a:p>
          <a:p>
            <a:pPr marL="863600" lvl="1" indent="-406400" eaLnBrk="1" hangingPunct="1"/>
            <a:r>
              <a:rPr lang="en-US" sz="1800" smtClean="0"/>
              <a:t>Wide choice of competing products makes it difficult to predict demand</a:t>
            </a:r>
          </a:p>
          <a:p>
            <a:pPr eaLnBrk="1" hangingPunct="1"/>
            <a:r>
              <a:rPr lang="en-US" sz="2000" smtClean="0"/>
              <a:t>The growth of technologies such as the Internet enable greater collaboration between supply chain trading partners</a:t>
            </a:r>
          </a:p>
          <a:p>
            <a:pPr marL="863600" lvl="1" indent="-406400" eaLnBrk="1" hangingPunct="1"/>
            <a:r>
              <a:rPr lang="en-US" sz="1800" smtClean="0"/>
              <a:t>If you don’t do it, your competitor will</a:t>
            </a:r>
          </a:p>
          <a:p>
            <a:pPr marL="863600" lvl="1" indent="-406400" eaLnBrk="1" hangingPunct="1"/>
            <a:r>
              <a:rPr lang="en-US" sz="1800" smtClean="0"/>
              <a:t>Major buyers such as Wal-Mart demand a level of “supply chain maturity” of its suppliers</a:t>
            </a:r>
          </a:p>
          <a:p>
            <a:pPr eaLnBrk="1" hangingPunct="1"/>
            <a:r>
              <a:rPr lang="en-US" sz="2000" smtClean="0"/>
              <a:t>Availability of SCM technologies on the market</a:t>
            </a:r>
          </a:p>
          <a:p>
            <a:pPr marL="863600" lvl="1" indent="-406400" eaLnBrk="1" hangingPunct="1"/>
            <a:r>
              <a:rPr lang="en-US" sz="1800" smtClean="0"/>
              <a:t>Firms have access to multiple products (e.g., SAP, Baan, Oracle, JD Edwards) with which to integrate </a:t>
            </a:r>
            <a:r>
              <a:rPr lang="en-US" sz="1800" i="1" smtClean="0"/>
              <a:t>internal</a:t>
            </a:r>
            <a:r>
              <a:rPr lang="en-US" sz="1800" smtClean="0"/>
              <a:t> processes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u="sng" smtClean="0">
                <a:solidFill>
                  <a:srgbClr val="000000"/>
                </a:solidFill>
                <a:cs typeface="Times New Roman" pitchFamily="18" charset="0"/>
              </a:rPr>
              <a:t>Supply Chain Management and Uncertainty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sz="2000" dirty="0" smtClean="0"/>
              <a:t>Inventory and back-order levels fluctuate considerably across the supply chain even when customer demand doesn’t vary</a:t>
            </a:r>
          </a:p>
          <a:p>
            <a:pPr eaLnBrk="1" hangingPunct="1"/>
            <a:r>
              <a:rPr lang="en-US" sz="2000" dirty="0" smtClean="0"/>
              <a:t>The variability deteriorate as we travel “up” the supply chain</a:t>
            </a:r>
          </a:p>
          <a:p>
            <a:pPr eaLnBrk="1" hangingPunct="1"/>
            <a:r>
              <a:rPr lang="en-US" sz="2000" u="sng" dirty="0" smtClean="0"/>
              <a:t>Forecasting doesn’t help</a:t>
            </a:r>
            <a:r>
              <a:rPr lang="en-US" sz="2000" dirty="0" smtClean="0"/>
              <a:t>!</a:t>
            </a:r>
          </a:p>
          <a:p>
            <a:pPr eaLnBrk="1" hangingPunct="1"/>
            <a:endParaRPr lang="en-US" sz="2000" dirty="0" smtClean="0"/>
          </a:p>
          <a:p>
            <a:pPr marL="863600" lvl="1" indent="-406400" eaLnBrk="1" hangingPunct="1">
              <a:buFont typeface="Times New Roman" pitchFamily="18" charset="0"/>
              <a:buNone/>
            </a:pPr>
            <a:endParaRPr lang="en-US" sz="1800" dirty="0" smtClean="0"/>
          </a:p>
        </p:txBody>
      </p:sp>
      <p:grpSp>
        <p:nvGrpSpPr>
          <p:cNvPr id="1032" name="Group 179"/>
          <p:cNvGrpSpPr>
            <a:grpSpLocks/>
          </p:cNvGrpSpPr>
          <p:nvPr/>
        </p:nvGrpSpPr>
        <p:grpSpPr bwMode="auto">
          <a:xfrm>
            <a:off x="1219200" y="2743200"/>
            <a:ext cx="6934200" cy="3962400"/>
            <a:chOff x="816" y="1632"/>
            <a:chExt cx="4416" cy="2592"/>
          </a:xfrm>
        </p:grpSpPr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816" y="1632"/>
              <a:ext cx="4416" cy="896"/>
              <a:chOff x="864" y="1370"/>
              <a:chExt cx="4416" cy="840"/>
            </a:xfrm>
          </p:grpSpPr>
          <p:graphicFrame>
            <p:nvGraphicFramePr>
              <p:cNvPr id="1026" name="Object 2"/>
              <p:cNvGraphicFramePr>
                <a:graphicFrameLocks/>
              </p:cNvGraphicFramePr>
              <p:nvPr/>
            </p:nvGraphicFramePr>
            <p:xfrm>
              <a:off x="1994" y="1811"/>
              <a:ext cx="486" cy="369"/>
            </p:xfrm>
            <a:graphic>
              <a:graphicData uri="http://schemas.openxmlformats.org/presentationml/2006/ole">
                <p:oleObj spid="_x0000_s1026" name="Microsoft ClipArt Gallery" r:id="rId4" imgW="5805360" imgH="3008160" progId="MS_ClipArt_Gallery">
                  <p:embed/>
                </p:oleObj>
              </a:graphicData>
            </a:graphic>
          </p:graphicFrame>
          <p:graphicFrame>
            <p:nvGraphicFramePr>
              <p:cNvPr id="1027" name="Object 3"/>
              <p:cNvGraphicFramePr>
                <a:graphicFrameLocks/>
              </p:cNvGraphicFramePr>
              <p:nvPr/>
            </p:nvGraphicFramePr>
            <p:xfrm>
              <a:off x="4656" y="1776"/>
              <a:ext cx="542" cy="373"/>
            </p:xfrm>
            <a:graphic>
              <a:graphicData uri="http://schemas.openxmlformats.org/presentationml/2006/ole">
                <p:oleObj spid="_x0000_s1027" name="Microsoft ClipArt Gallery" r:id="rId5" imgW="4052880" imgH="2536560" progId="MS_ClipArt_Gallery">
                  <p:embed/>
                </p:oleObj>
              </a:graphicData>
            </a:graphic>
          </p:graphicFrame>
          <p:sp>
            <p:nvSpPr>
              <p:cNvPr id="1110" name="Rectangle 7"/>
              <p:cNvSpPr>
                <a:spLocks noChangeArrowheads="1"/>
              </p:cNvSpPr>
              <p:nvPr/>
            </p:nvSpPr>
            <p:spPr bwMode="auto">
              <a:xfrm>
                <a:off x="1728" y="1493"/>
                <a:ext cx="912" cy="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9850" tIns="34925" rIns="69850" bIns="34925">
                <a:spAutoFit/>
              </a:bodyPr>
              <a:lstStyle/>
              <a:p>
                <a:pPr algn="ctr" defTabSz="514350" eaLnBrk="0" hangingPunct="0">
                  <a:spcBef>
                    <a:spcPct val="50000"/>
                  </a:spcBef>
                </a:pPr>
                <a:r>
                  <a:rPr lang="en-US" sz="1600" b="1" i="1">
                    <a:latin typeface="Book Antiqua" pitchFamily="18" charset="0"/>
                  </a:rPr>
                  <a:t>Manufacturer</a:t>
                </a:r>
              </a:p>
            </p:txBody>
          </p:sp>
          <p:graphicFrame>
            <p:nvGraphicFramePr>
              <p:cNvPr id="1028" name="Object 4"/>
              <p:cNvGraphicFramePr>
                <a:graphicFrameLocks/>
              </p:cNvGraphicFramePr>
              <p:nvPr/>
            </p:nvGraphicFramePr>
            <p:xfrm>
              <a:off x="2815" y="1856"/>
              <a:ext cx="555" cy="278"/>
            </p:xfrm>
            <a:graphic>
              <a:graphicData uri="http://schemas.openxmlformats.org/presentationml/2006/ole">
                <p:oleObj spid="_x0000_s1028" name="Microsoft ClipArt Gallery" r:id="rId6" imgW="5279760" imgH="2428560" progId="MS_ClipArt_Gallery">
                  <p:embed/>
                </p:oleObj>
              </a:graphicData>
            </a:graphic>
          </p:graphicFrame>
          <p:sp>
            <p:nvSpPr>
              <p:cNvPr id="1111" name="Rectangle 9"/>
              <p:cNvSpPr>
                <a:spLocks noChangeArrowheads="1"/>
              </p:cNvSpPr>
              <p:nvPr/>
            </p:nvSpPr>
            <p:spPr bwMode="auto">
              <a:xfrm>
                <a:off x="2692" y="1462"/>
                <a:ext cx="89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9850" tIns="34925" rIns="69850" bIns="34925">
                <a:spAutoFit/>
              </a:bodyPr>
              <a:lstStyle/>
              <a:p>
                <a:pPr algn="ctr" defTabSz="514350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sz="1600" b="1" i="1">
                    <a:latin typeface="Book Antiqua" pitchFamily="18" charset="0"/>
                  </a:rPr>
                  <a:t>Wholesale Distributors</a:t>
                </a:r>
              </a:p>
            </p:txBody>
          </p:sp>
          <p:sp>
            <p:nvSpPr>
              <p:cNvPr id="1112" name="Rectangle 10"/>
              <p:cNvSpPr>
                <a:spLocks noChangeArrowheads="1"/>
              </p:cNvSpPr>
              <p:nvPr/>
            </p:nvSpPr>
            <p:spPr bwMode="auto">
              <a:xfrm>
                <a:off x="4560" y="1487"/>
                <a:ext cx="720" cy="3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9850" tIns="34925" rIns="69850" bIns="34925">
                <a:spAutoFit/>
              </a:bodyPr>
              <a:lstStyle/>
              <a:p>
                <a:pPr algn="ctr" defTabSz="514350" eaLnBrk="0" hangingPunct="0">
                  <a:spcBef>
                    <a:spcPct val="50000"/>
                  </a:spcBef>
                </a:pPr>
                <a:r>
                  <a:rPr lang="en-US" sz="1600" b="1" i="1">
                    <a:latin typeface="Book Antiqua" pitchFamily="18" charset="0"/>
                  </a:rPr>
                  <a:t>Consumers</a:t>
                </a:r>
              </a:p>
            </p:txBody>
          </p:sp>
          <p:sp>
            <p:nvSpPr>
              <p:cNvPr id="1113" name="Rectangle 11"/>
              <p:cNvSpPr>
                <a:spLocks noChangeArrowheads="1"/>
              </p:cNvSpPr>
              <p:nvPr/>
            </p:nvSpPr>
            <p:spPr bwMode="auto">
              <a:xfrm>
                <a:off x="864" y="1370"/>
                <a:ext cx="776" cy="3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9850" tIns="34925" rIns="69850" bIns="34925">
                <a:spAutoFit/>
              </a:bodyPr>
              <a:lstStyle/>
              <a:p>
                <a:pPr algn="ctr" defTabSz="514350" eaLnBrk="0" hangingPunct="0">
                  <a:spcBef>
                    <a:spcPct val="50000"/>
                  </a:spcBef>
                </a:pPr>
                <a:r>
                  <a:rPr lang="en-US" sz="1600" b="1" i="1">
                    <a:latin typeface="Book Antiqua" pitchFamily="18" charset="0"/>
                  </a:rPr>
                  <a:t>Multi-tier</a:t>
                </a:r>
              </a:p>
              <a:p>
                <a:pPr algn="ctr" defTabSz="514350" eaLnBrk="0" hangingPunct="0">
                  <a:lnSpc>
                    <a:spcPct val="10000"/>
                  </a:lnSpc>
                  <a:spcBef>
                    <a:spcPct val="50000"/>
                  </a:spcBef>
                </a:pPr>
                <a:r>
                  <a:rPr lang="en-US" sz="1600" b="1" i="1">
                    <a:latin typeface="Book Antiqua" pitchFamily="18" charset="0"/>
                  </a:rPr>
                  <a:t>Suppliers</a:t>
                </a:r>
              </a:p>
            </p:txBody>
          </p:sp>
          <p:sp>
            <p:nvSpPr>
              <p:cNvPr id="1114" name="AutoShape 12"/>
              <p:cNvSpPr>
                <a:spLocks noChangeArrowheads="1"/>
              </p:cNvSpPr>
              <p:nvPr/>
            </p:nvSpPr>
            <p:spPr bwMode="auto">
              <a:xfrm>
                <a:off x="2571" y="1826"/>
                <a:ext cx="199" cy="338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chemeClr val="accent1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AutoShape 13"/>
              <p:cNvSpPr>
                <a:spLocks noChangeArrowheads="1"/>
              </p:cNvSpPr>
              <p:nvPr/>
            </p:nvSpPr>
            <p:spPr bwMode="auto">
              <a:xfrm>
                <a:off x="4372" y="1826"/>
                <a:ext cx="199" cy="338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chemeClr val="accent1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6" name="Group 14"/>
              <p:cNvGrpSpPr>
                <a:grpSpLocks/>
              </p:cNvGrpSpPr>
              <p:nvPr/>
            </p:nvGrpSpPr>
            <p:grpSpPr bwMode="auto">
              <a:xfrm>
                <a:off x="3777" y="1879"/>
                <a:ext cx="472" cy="233"/>
                <a:chOff x="4017" y="2543"/>
                <a:chExt cx="472" cy="233"/>
              </a:xfrm>
            </p:grpSpPr>
            <p:sp>
              <p:nvSpPr>
                <p:cNvPr id="1120" name="Freeform 15"/>
                <p:cNvSpPr>
                  <a:spLocks/>
                </p:cNvSpPr>
                <p:nvPr/>
              </p:nvSpPr>
              <p:spPr bwMode="auto">
                <a:xfrm>
                  <a:off x="4307" y="2544"/>
                  <a:ext cx="133" cy="80"/>
                </a:xfrm>
                <a:custGeom>
                  <a:avLst/>
                  <a:gdLst>
                    <a:gd name="T0" fmla="*/ 0 w 133"/>
                    <a:gd name="T1" fmla="*/ 79 h 80"/>
                    <a:gd name="T2" fmla="*/ 31 w 133"/>
                    <a:gd name="T3" fmla="*/ 0 h 80"/>
                    <a:gd name="T4" fmla="*/ 122 w 133"/>
                    <a:gd name="T5" fmla="*/ 26 h 80"/>
                    <a:gd name="T6" fmla="*/ 132 w 133"/>
                    <a:gd name="T7" fmla="*/ 66 h 80"/>
                    <a:gd name="T8" fmla="*/ 0 w 133"/>
                    <a:gd name="T9" fmla="*/ 79 h 8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3"/>
                    <a:gd name="T16" fmla="*/ 0 h 80"/>
                    <a:gd name="T17" fmla="*/ 133 w 133"/>
                    <a:gd name="T18" fmla="*/ 80 h 8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3" h="80">
                      <a:moveTo>
                        <a:pt x="0" y="79"/>
                      </a:moveTo>
                      <a:lnTo>
                        <a:pt x="31" y="0"/>
                      </a:lnTo>
                      <a:lnTo>
                        <a:pt x="122" y="26"/>
                      </a:lnTo>
                      <a:lnTo>
                        <a:pt x="132" y="66"/>
                      </a:lnTo>
                      <a:lnTo>
                        <a:pt x="0" y="79"/>
                      </a:lnTo>
                    </a:path>
                  </a:pathLst>
                </a:custGeom>
                <a:solidFill>
                  <a:srgbClr val="81231B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1" name="Freeform 16"/>
                <p:cNvSpPr>
                  <a:spLocks/>
                </p:cNvSpPr>
                <p:nvPr/>
              </p:nvSpPr>
              <p:spPr bwMode="auto">
                <a:xfrm>
                  <a:off x="4091" y="2544"/>
                  <a:ext cx="248" cy="94"/>
                </a:xfrm>
                <a:custGeom>
                  <a:avLst/>
                  <a:gdLst>
                    <a:gd name="T0" fmla="*/ 0 w 248"/>
                    <a:gd name="T1" fmla="*/ 93 h 94"/>
                    <a:gd name="T2" fmla="*/ 30 w 248"/>
                    <a:gd name="T3" fmla="*/ 24 h 94"/>
                    <a:gd name="T4" fmla="*/ 247 w 248"/>
                    <a:gd name="T5" fmla="*/ 0 h 94"/>
                    <a:gd name="T6" fmla="*/ 213 w 248"/>
                    <a:gd name="T7" fmla="*/ 78 h 94"/>
                    <a:gd name="T8" fmla="*/ 0 w 248"/>
                    <a:gd name="T9" fmla="*/ 93 h 9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8"/>
                    <a:gd name="T16" fmla="*/ 0 h 94"/>
                    <a:gd name="T17" fmla="*/ 248 w 248"/>
                    <a:gd name="T18" fmla="*/ 94 h 9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8" h="94">
                      <a:moveTo>
                        <a:pt x="0" y="93"/>
                      </a:moveTo>
                      <a:lnTo>
                        <a:pt x="30" y="24"/>
                      </a:lnTo>
                      <a:lnTo>
                        <a:pt x="247" y="0"/>
                      </a:lnTo>
                      <a:lnTo>
                        <a:pt x="213" y="78"/>
                      </a:lnTo>
                      <a:lnTo>
                        <a:pt x="0" y="93"/>
                      </a:lnTo>
                    </a:path>
                  </a:pathLst>
                </a:custGeom>
                <a:solidFill>
                  <a:srgbClr val="A42C24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2" name="Freeform 17"/>
                <p:cNvSpPr>
                  <a:spLocks/>
                </p:cNvSpPr>
                <p:nvPr/>
              </p:nvSpPr>
              <p:spPr bwMode="auto">
                <a:xfrm>
                  <a:off x="4096" y="2567"/>
                  <a:ext cx="32" cy="66"/>
                </a:xfrm>
                <a:custGeom>
                  <a:avLst/>
                  <a:gdLst>
                    <a:gd name="T0" fmla="*/ 0 w 32"/>
                    <a:gd name="T1" fmla="*/ 65 h 66"/>
                    <a:gd name="T2" fmla="*/ 27 w 32"/>
                    <a:gd name="T3" fmla="*/ 0 h 66"/>
                    <a:gd name="T4" fmla="*/ 31 w 32"/>
                    <a:gd name="T5" fmla="*/ 0 h 66"/>
                    <a:gd name="T6" fmla="*/ 4 w 32"/>
                    <a:gd name="T7" fmla="*/ 65 h 66"/>
                    <a:gd name="T8" fmla="*/ 0 w 32"/>
                    <a:gd name="T9" fmla="*/ 65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66"/>
                    <a:gd name="T17" fmla="*/ 32 w 32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66">
                      <a:moveTo>
                        <a:pt x="0" y="65"/>
                      </a:move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4" y="65"/>
                      </a:lnTo>
                      <a:lnTo>
                        <a:pt x="0" y="65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3" name="Freeform 18"/>
                <p:cNvSpPr>
                  <a:spLocks/>
                </p:cNvSpPr>
                <p:nvPr/>
              </p:nvSpPr>
              <p:spPr bwMode="auto">
                <a:xfrm>
                  <a:off x="4105" y="2567"/>
                  <a:ext cx="33" cy="66"/>
                </a:xfrm>
                <a:custGeom>
                  <a:avLst/>
                  <a:gdLst>
                    <a:gd name="T0" fmla="*/ 0 w 33"/>
                    <a:gd name="T1" fmla="*/ 65 h 66"/>
                    <a:gd name="T2" fmla="*/ 28 w 33"/>
                    <a:gd name="T3" fmla="*/ 0 h 66"/>
                    <a:gd name="T4" fmla="*/ 32 w 33"/>
                    <a:gd name="T5" fmla="*/ 0 h 66"/>
                    <a:gd name="T6" fmla="*/ 4 w 33"/>
                    <a:gd name="T7" fmla="*/ 65 h 66"/>
                    <a:gd name="T8" fmla="*/ 0 w 33"/>
                    <a:gd name="T9" fmla="*/ 65 h 6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66"/>
                    <a:gd name="T17" fmla="*/ 33 w 33"/>
                    <a:gd name="T18" fmla="*/ 66 h 6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66">
                      <a:moveTo>
                        <a:pt x="0" y="65"/>
                      </a:move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4" y="65"/>
                      </a:lnTo>
                      <a:lnTo>
                        <a:pt x="0" y="65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4" name="Freeform 19"/>
                <p:cNvSpPr>
                  <a:spLocks/>
                </p:cNvSpPr>
                <p:nvPr/>
              </p:nvSpPr>
              <p:spPr bwMode="auto">
                <a:xfrm>
                  <a:off x="4113" y="2565"/>
                  <a:ext cx="30" cy="68"/>
                </a:xfrm>
                <a:custGeom>
                  <a:avLst/>
                  <a:gdLst>
                    <a:gd name="T0" fmla="*/ 0 w 30"/>
                    <a:gd name="T1" fmla="*/ 67 h 68"/>
                    <a:gd name="T2" fmla="*/ 25 w 30"/>
                    <a:gd name="T3" fmla="*/ 0 h 68"/>
                    <a:gd name="T4" fmla="*/ 29 w 30"/>
                    <a:gd name="T5" fmla="*/ 0 h 68"/>
                    <a:gd name="T6" fmla="*/ 3 w 30"/>
                    <a:gd name="T7" fmla="*/ 67 h 68"/>
                    <a:gd name="T8" fmla="*/ 0 w 30"/>
                    <a:gd name="T9" fmla="*/ 67 h 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0"/>
                    <a:gd name="T16" fmla="*/ 0 h 68"/>
                    <a:gd name="T17" fmla="*/ 30 w 30"/>
                    <a:gd name="T18" fmla="*/ 68 h 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0" h="68">
                      <a:moveTo>
                        <a:pt x="0" y="67"/>
                      </a:moveTo>
                      <a:lnTo>
                        <a:pt x="25" y="0"/>
                      </a:lnTo>
                      <a:lnTo>
                        <a:pt x="29" y="0"/>
                      </a:lnTo>
                      <a:lnTo>
                        <a:pt x="3" y="67"/>
                      </a:lnTo>
                      <a:lnTo>
                        <a:pt x="0" y="67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5" name="Freeform 20"/>
                <p:cNvSpPr>
                  <a:spLocks/>
                </p:cNvSpPr>
                <p:nvPr/>
              </p:nvSpPr>
              <p:spPr bwMode="auto">
                <a:xfrm>
                  <a:off x="4118" y="2563"/>
                  <a:ext cx="33" cy="70"/>
                </a:xfrm>
                <a:custGeom>
                  <a:avLst/>
                  <a:gdLst>
                    <a:gd name="T0" fmla="*/ 0 w 33"/>
                    <a:gd name="T1" fmla="*/ 69 h 70"/>
                    <a:gd name="T2" fmla="*/ 28 w 33"/>
                    <a:gd name="T3" fmla="*/ 0 h 70"/>
                    <a:gd name="T4" fmla="*/ 32 w 33"/>
                    <a:gd name="T5" fmla="*/ 0 h 70"/>
                    <a:gd name="T6" fmla="*/ 4 w 33"/>
                    <a:gd name="T7" fmla="*/ 69 h 70"/>
                    <a:gd name="T8" fmla="*/ 0 w 33"/>
                    <a:gd name="T9" fmla="*/ 69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70"/>
                    <a:gd name="T17" fmla="*/ 33 w 33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70">
                      <a:moveTo>
                        <a:pt x="0" y="69"/>
                      </a:moveTo>
                      <a:lnTo>
                        <a:pt x="28" y="0"/>
                      </a:lnTo>
                      <a:lnTo>
                        <a:pt x="32" y="0"/>
                      </a:lnTo>
                      <a:lnTo>
                        <a:pt x="4" y="69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6" name="Freeform 21"/>
                <p:cNvSpPr>
                  <a:spLocks/>
                </p:cNvSpPr>
                <p:nvPr/>
              </p:nvSpPr>
              <p:spPr bwMode="auto">
                <a:xfrm>
                  <a:off x="4126" y="2563"/>
                  <a:ext cx="34" cy="70"/>
                </a:xfrm>
                <a:custGeom>
                  <a:avLst/>
                  <a:gdLst>
                    <a:gd name="T0" fmla="*/ 0 w 34"/>
                    <a:gd name="T1" fmla="*/ 69 h 70"/>
                    <a:gd name="T2" fmla="*/ 29 w 34"/>
                    <a:gd name="T3" fmla="*/ 0 h 70"/>
                    <a:gd name="T4" fmla="*/ 33 w 34"/>
                    <a:gd name="T5" fmla="*/ 0 h 70"/>
                    <a:gd name="T6" fmla="*/ 4 w 34"/>
                    <a:gd name="T7" fmla="*/ 69 h 70"/>
                    <a:gd name="T8" fmla="*/ 0 w 34"/>
                    <a:gd name="T9" fmla="*/ 69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70"/>
                    <a:gd name="T17" fmla="*/ 34 w 3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70">
                      <a:moveTo>
                        <a:pt x="0" y="69"/>
                      </a:move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4" y="69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7" name="Freeform 22"/>
                <p:cNvSpPr>
                  <a:spLocks/>
                </p:cNvSpPr>
                <p:nvPr/>
              </p:nvSpPr>
              <p:spPr bwMode="auto">
                <a:xfrm>
                  <a:off x="4135" y="2563"/>
                  <a:ext cx="32" cy="70"/>
                </a:xfrm>
                <a:custGeom>
                  <a:avLst/>
                  <a:gdLst>
                    <a:gd name="T0" fmla="*/ 0 w 32"/>
                    <a:gd name="T1" fmla="*/ 69 h 70"/>
                    <a:gd name="T2" fmla="*/ 27 w 32"/>
                    <a:gd name="T3" fmla="*/ 0 h 70"/>
                    <a:gd name="T4" fmla="*/ 31 w 32"/>
                    <a:gd name="T5" fmla="*/ 0 h 70"/>
                    <a:gd name="T6" fmla="*/ 3 w 32"/>
                    <a:gd name="T7" fmla="*/ 69 h 70"/>
                    <a:gd name="T8" fmla="*/ 0 w 32"/>
                    <a:gd name="T9" fmla="*/ 69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70"/>
                    <a:gd name="T17" fmla="*/ 32 w 32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70">
                      <a:moveTo>
                        <a:pt x="0" y="69"/>
                      </a:move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" y="69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" name="Freeform 23"/>
                <p:cNvSpPr>
                  <a:spLocks/>
                </p:cNvSpPr>
                <p:nvPr/>
              </p:nvSpPr>
              <p:spPr bwMode="auto">
                <a:xfrm>
                  <a:off x="4141" y="2562"/>
                  <a:ext cx="34" cy="68"/>
                </a:xfrm>
                <a:custGeom>
                  <a:avLst/>
                  <a:gdLst>
                    <a:gd name="T0" fmla="*/ 0 w 34"/>
                    <a:gd name="T1" fmla="*/ 67 h 68"/>
                    <a:gd name="T2" fmla="*/ 29 w 34"/>
                    <a:gd name="T3" fmla="*/ 0 h 68"/>
                    <a:gd name="T4" fmla="*/ 33 w 34"/>
                    <a:gd name="T5" fmla="*/ 0 h 68"/>
                    <a:gd name="T6" fmla="*/ 4 w 34"/>
                    <a:gd name="T7" fmla="*/ 67 h 68"/>
                    <a:gd name="T8" fmla="*/ 0 w 34"/>
                    <a:gd name="T9" fmla="*/ 67 h 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68"/>
                    <a:gd name="T17" fmla="*/ 34 w 34"/>
                    <a:gd name="T18" fmla="*/ 68 h 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68">
                      <a:moveTo>
                        <a:pt x="0" y="67"/>
                      </a:move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4" y="67"/>
                      </a:lnTo>
                      <a:lnTo>
                        <a:pt x="0" y="67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" name="Freeform 24"/>
                <p:cNvSpPr>
                  <a:spLocks/>
                </p:cNvSpPr>
                <p:nvPr/>
              </p:nvSpPr>
              <p:spPr bwMode="auto">
                <a:xfrm>
                  <a:off x="4149" y="2560"/>
                  <a:ext cx="32" cy="70"/>
                </a:xfrm>
                <a:custGeom>
                  <a:avLst/>
                  <a:gdLst>
                    <a:gd name="T0" fmla="*/ 0 w 32"/>
                    <a:gd name="T1" fmla="*/ 69 h 70"/>
                    <a:gd name="T2" fmla="*/ 27 w 32"/>
                    <a:gd name="T3" fmla="*/ 0 h 70"/>
                    <a:gd name="T4" fmla="*/ 31 w 32"/>
                    <a:gd name="T5" fmla="*/ 0 h 70"/>
                    <a:gd name="T6" fmla="*/ 3 w 32"/>
                    <a:gd name="T7" fmla="*/ 69 h 70"/>
                    <a:gd name="T8" fmla="*/ 0 w 32"/>
                    <a:gd name="T9" fmla="*/ 69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2"/>
                    <a:gd name="T16" fmla="*/ 0 h 70"/>
                    <a:gd name="T17" fmla="*/ 32 w 32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2" h="70">
                      <a:moveTo>
                        <a:pt x="0" y="69"/>
                      </a:moveTo>
                      <a:lnTo>
                        <a:pt x="27" y="0"/>
                      </a:lnTo>
                      <a:lnTo>
                        <a:pt x="31" y="0"/>
                      </a:lnTo>
                      <a:lnTo>
                        <a:pt x="3" y="69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0" name="Freeform 25"/>
                <p:cNvSpPr>
                  <a:spLocks/>
                </p:cNvSpPr>
                <p:nvPr/>
              </p:nvSpPr>
              <p:spPr bwMode="auto">
                <a:xfrm>
                  <a:off x="4156" y="2560"/>
                  <a:ext cx="34" cy="70"/>
                </a:xfrm>
                <a:custGeom>
                  <a:avLst/>
                  <a:gdLst>
                    <a:gd name="T0" fmla="*/ 0 w 34"/>
                    <a:gd name="T1" fmla="*/ 69 h 70"/>
                    <a:gd name="T2" fmla="*/ 28 w 34"/>
                    <a:gd name="T3" fmla="*/ 0 h 70"/>
                    <a:gd name="T4" fmla="*/ 33 w 34"/>
                    <a:gd name="T5" fmla="*/ 0 h 70"/>
                    <a:gd name="T6" fmla="*/ 4 w 34"/>
                    <a:gd name="T7" fmla="*/ 69 h 70"/>
                    <a:gd name="T8" fmla="*/ 0 w 34"/>
                    <a:gd name="T9" fmla="*/ 69 h 7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70"/>
                    <a:gd name="T17" fmla="*/ 34 w 34"/>
                    <a:gd name="T18" fmla="*/ 70 h 7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70">
                      <a:moveTo>
                        <a:pt x="0" y="69"/>
                      </a:moveTo>
                      <a:lnTo>
                        <a:pt x="28" y="0"/>
                      </a:lnTo>
                      <a:lnTo>
                        <a:pt x="33" y="0"/>
                      </a:lnTo>
                      <a:lnTo>
                        <a:pt x="4" y="69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1" name="Freeform 26"/>
                <p:cNvSpPr>
                  <a:spLocks/>
                </p:cNvSpPr>
                <p:nvPr/>
              </p:nvSpPr>
              <p:spPr bwMode="auto">
                <a:xfrm>
                  <a:off x="4164" y="2558"/>
                  <a:ext cx="33" cy="72"/>
                </a:xfrm>
                <a:custGeom>
                  <a:avLst/>
                  <a:gdLst>
                    <a:gd name="T0" fmla="*/ 0 w 33"/>
                    <a:gd name="T1" fmla="*/ 71 h 72"/>
                    <a:gd name="T2" fmla="*/ 29 w 33"/>
                    <a:gd name="T3" fmla="*/ 0 h 72"/>
                    <a:gd name="T4" fmla="*/ 32 w 33"/>
                    <a:gd name="T5" fmla="*/ 0 h 72"/>
                    <a:gd name="T6" fmla="*/ 4 w 33"/>
                    <a:gd name="T7" fmla="*/ 71 h 72"/>
                    <a:gd name="T8" fmla="*/ 0 w 33"/>
                    <a:gd name="T9" fmla="*/ 71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"/>
                    <a:gd name="T16" fmla="*/ 0 h 72"/>
                    <a:gd name="T17" fmla="*/ 33 w 33"/>
                    <a:gd name="T18" fmla="*/ 72 h 7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" h="72">
                      <a:moveTo>
                        <a:pt x="0" y="71"/>
                      </a:moveTo>
                      <a:lnTo>
                        <a:pt x="29" y="0"/>
                      </a:lnTo>
                      <a:lnTo>
                        <a:pt x="32" y="0"/>
                      </a:lnTo>
                      <a:lnTo>
                        <a:pt x="4" y="71"/>
                      </a:lnTo>
                      <a:lnTo>
                        <a:pt x="0" y="71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2" name="Freeform 27"/>
                <p:cNvSpPr>
                  <a:spLocks/>
                </p:cNvSpPr>
                <p:nvPr/>
              </p:nvSpPr>
              <p:spPr bwMode="auto">
                <a:xfrm>
                  <a:off x="4170" y="2557"/>
                  <a:ext cx="35" cy="73"/>
                </a:xfrm>
                <a:custGeom>
                  <a:avLst/>
                  <a:gdLst>
                    <a:gd name="T0" fmla="*/ 0 w 35"/>
                    <a:gd name="T1" fmla="*/ 72 h 73"/>
                    <a:gd name="T2" fmla="*/ 30 w 35"/>
                    <a:gd name="T3" fmla="*/ 0 h 73"/>
                    <a:gd name="T4" fmla="*/ 34 w 35"/>
                    <a:gd name="T5" fmla="*/ 0 h 73"/>
                    <a:gd name="T6" fmla="*/ 4 w 35"/>
                    <a:gd name="T7" fmla="*/ 72 h 73"/>
                    <a:gd name="T8" fmla="*/ 0 w 35"/>
                    <a:gd name="T9" fmla="*/ 72 h 7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"/>
                    <a:gd name="T16" fmla="*/ 0 h 73"/>
                    <a:gd name="T17" fmla="*/ 35 w 35"/>
                    <a:gd name="T18" fmla="*/ 73 h 7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" h="73">
                      <a:moveTo>
                        <a:pt x="0" y="72"/>
                      </a:moveTo>
                      <a:lnTo>
                        <a:pt x="30" y="0"/>
                      </a:lnTo>
                      <a:lnTo>
                        <a:pt x="34" y="0"/>
                      </a:lnTo>
                      <a:lnTo>
                        <a:pt x="4" y="72"/>
                      </a:lnTo>
                      <a:lnTo>
                        <a:pt x="0" y="72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3" name="Freeform 28"/>
                <p:cNvSpPr>
                  <a:spLocks/>
                </p:cNvSpPr>
                <p:nvPr/>
              </p:nvSpPr>
              <p:spPr bwMode="auto">
                <a:xfrm>
                  <a:off x="4178" y="2557"/>
                  <a:ext cx="35" cy="73"/>
                </a:xfrm>
                <a:custGeom>
                  <a:avLst/>
                  <a:gdLst>
                    <a:gd name="T0" fmla="*/ 0 w 35"/>
                    <a:gd name="T1" fmla="*/ 72 h 73"/>
                    <a:gd name="T2" fmla="*/ 29 w 35"/>
                    <a:gd name="T3" fmla="*/ 0 h 73"/>
                    <a:gd name="T4" fmla="*/ 34 w 35"/>
                    <a:gd name="T5" fmla="*/ 0 h 73"/>
                    <a:gd name="T6" fmla="*/ 4 w 35"/>
                    <a:gd name="T7" fmla="*/ 72 h 73"/>
                    <a:gd name="T8" fmla="*/ 0 w 35"/>
                    <a:gd name="T9" fmla="*/ 72 h 7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"/>
                    <a:gd name="T16" fmla="*/ 0 h 73"/>
                    <a:gd name="T17" fmla="*/ 35 w 35"/>
                    <a:gd name="T18" fmla="*/ 73 h 7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" h="73">
                      <a:moveTo>
                        <a:pt x="0" y="72"/>
                      </a:moveTo>
                      <a:lnTo>
                        <a:pt x="29" y="0"/>
                      </a:lnTo>
                      <a:lnTo>
                        <a:pt x="34" y="0"/>
                      </a:lnTo>
                      <a:lnTo>
                        <a:pt x="4" y="72"/>
                      </a:lnTo>
                      <a:lnTo>
                        <a:pt x="0" y="72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4" name="Freeform 29"/>
                <p:cNvSpPr>
                  <a:spLocks/>
                </p:cNvSpPr>
                <p:nvPr/>
              </p:nvSpPr>
              <p:spPr bwMode="auto">
                <a:xfrm>
                  <a:off x="4186" y="2555"/>
                  <a:ext cx="34" cy="75"/>
                </a:xfrm>
                <a:custGeom>
                  <a:avLst/>
                  <a:gdLst>
                    <a:gd name="T0" fmla="*/ 0 w 34"/>
                    <a:gd name="T1" fmla="*/ 74 h 75"/>
                    <a:gd name="T2" fmla="*/ 29 w 34"/>
                    <a:gd name="T3" fmla="*/ 0 h 75"/>
                    <a:gd name="T4" fmla="*/ 33 w 34"/>
                    <a:gd name="T5" fmla="*/ 0 h 75"/>
                    <a:gd name="T6" fmla="*/ 4 w 34"/>
                    <a:gd name="T7" fmla="*/ 74 h 75"/>
                    <a:gd name="T8" fmla="*/ 0 w 34"/>
                    <a:gd name="T9" fmla="*/ 74 h 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75"/>
                    <a:gd name="T17" fmla="*/ 34 w 34"/>
                    <a:gd name="T18" fmla="*/ 75 h 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75">
                      <a:moveTo>
                        <a:pt x="0" y="74"/>
                      </a:moveTo>
                      <a:lnTo>
                        <a:pt x="29" y="0"/>
                      </a:lnTo>
                      <a:lnTo>
                        <a:pt x="33" y="0"/>
                      </a:lnTo>
                      <a:lnTo>
                        <a:pt x="4" y="74"/>
                      </a:lnTo>
                      <a:lnTo>
                        <a:pt x="0" y="74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5" name="Freeform 30"/>
                <p:cNvSpPr>
                  <a:spLocks/>
                </p:cNvSpPr>
                <p:nvPr/>
              </p:nvSpPr>
              <p:spPr bwMode="auto">
                <a:xfrm>
                  <a:off x="4192" y="2555"/>
                  <a:ext cx="35" cy="75"/>
                </a:xfrm>
                <a:custGeom>
                  <a:avLst/>
                  <a:gdLst>
                    <a:gd name="T0" fmla="*/ 0 w 35"/>
                    <a:gd name="T1" fmla="*/ 74 h 75"/>
                    <a:gd name="T2" fmla="*/ 29 w 35"/>
                    <a:gd name="T3" fmla="*/ 0 h 75"/>
                    <a:gd name="T4" fmla="*/ 34 w 35"/>
                    <a:gd name="T5" fmla="*/ 0 h 75"/>
                    <a:gd name="T6" fmla="*/ 4 w 35"/>
                    <a:gd name="T7" fmla="*/ 74 h 75"/>
                    <a:gd name="T8" fmla="*/ 0 w 35"/>
                    <a:gd name="T9" fmla="*/ 74 h 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"/>
                    <a:gd name="T16" fmla="*/ 0 h 75"/>
                    <a:gd name="T17" fmla="*/ 35 w 35"/>
                    <a:gd name="T18" fmla="*/ 75 h 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" h="75">
                      <a:moveTo>
                        <a:pt x="0" y="74"/>
                      </a:moveTo>
                      <a:lnTo>
                        <a:pt x="29" y="0"/>
                      </a:lnTo>
                      <a:lnTo>
                        <a:pt x="34" y="0"/>
                      </a:lnTo>
                      <a:lnTo>
                        <a:pt x="4" y="74"/>
                      </a:lnTo>
                      <a:lnTo>
                        <a:pt x="0" y="74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" name="Freeform 31"/>
                <p:cNvSpPr>
                  <a:spLocks/>
                </p:cNvSpPr>
                <p:nvPr/>
              </p:nvSpPr>
              <p:spPr bwMode="auto">
                <a:xfrm>
                  <a:off x="4200" y="2554"/>
                  <a:ext cx="36" cy="75"/>
                </a:xfrm>
                <a:custGeom>
                  <a:avLst/>
                  <a:gdLst>
                    <a:gd name="T0" fmla="*/ 0 w 36"/>
                    <a:gd name="T1" fmla="*/ 74 h 75"/>
                    <a:gd name="T2" fmla="*/ 30 w 36"/>
                    <a:gd name="T3" fmla="*/ 0 h 75"/>
                    <a:gd name="T4" fmla="*/ 35 w 36"/>
                    <a:gd name="T5" fmla="*/ 0 h 75"/>
                    <a:gd name="T6" fmla="*/ 4 w 36"/>
                    <a:gd name="T7" fmla="*/ 74 h 75"/>
                    <a:gd name="T8" fmla="*/ 0 w 36"/>
                    <a:gd name="T9" fmla="*/ 74 h 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75"/>
                    <a:gd name="T17" fmla="*/ 36 w 36"/>
                    <a:gd name="T18" fmla="*/ 75 h 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75">
                      <a:moveTo>
                        <a:pt x="0" y="74"/>
                      </a:moveTo>
                      <a:lnTo>
                        <a:pt x="30" y="0"/>
                      </a:lnTo>
                      <a:lnTo>
                        <a:pt x="35" y="0"/>
                      </a:lnTo>
                      <a:lnTo>
                        <a:pt x="4" y="74"/>
                      </a:lnTo>
                      <a:lnTo>
                        <a:pt x="0" y="74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" name="Freeform 32"/>
                <p:cNvSpPr>
                  <a:spLocks/>
                </p:cNvSpPr>
                <p:nvPr/>
              </p:nvSpPr>
              <p:spPr bwMode="auto">
                <a:xfrm>
                  <a:off x="4207" y="2554"/>
                  <a:ext cx="37" cy="75"/>
                </a:xfrm>
                <a:custGeom>
                  <a:avLst/>
                  <a:gdLst>
                    <a:gd name="T0" fmla="*/ 0 w 37"/>
                    <a:gd name="T1" fmla="*/ 74 h 75"/>
                    <a:gd name="T2" fmla="*/ 32 w 37"/>
                    <a:gd name="T3" fmla="*/ 0 h 75"/>
                    <a:gd name="T4" fmla="*/ 36 w 37"/>
                    <a:gd name="T5" fmla="*/ 0 h 75"/>
                    <a:gd name="T6" fmla="*/ 5 w 37"/>
                    <a:gd name="T7" fmla="*/ 74 h 75"/>
                    <a:gd name="T8" fmla="*/ 0 w 37"/>
                    <a:gd name="T9" fmla="*/ 74 h 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75"/>
                    <a:gd name="T17" fmla="*/ 37 w 37"/>
                    <a:gd name="T18" fmla="*/ 75 h 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75">
                      <a:moveTo>
                        <a:pt x="0" y="74"/>
                      </a:moveTo>
                      <a:lnTo>
                        <a:pt x="32" y="0"/>
                      </a:lnTo>
                      <a:lnTo>
                        <a:pt x="36" y="0"/>
                      </a:lnTo>
                      <a:lnTo>
                        <a:pt x="5" y="74"/>
                      </a:lnTo>
                      <a:lnTo>
                        <a:pt x="0" y="74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" name="Freeform 33"/>
                <p:cNvSpPr>
                  <a:spLocks/>
                </p:cNvSpPr>
                <p:nvPr/>
              </p:nvSpPr>
              <p:spPr bwMode="auto">
                <a:xfrm>
                  <a:off x="4215" y="2553"/>
                  <a:ext cx="35" cy="76"/>
                </a:xfrm>
                <a:custGeom>
                  <a:avLst/>
                  <a:gdLst>
                    <a:gd name="T0" fmla="*/ 0 w 35"/>
                    <a:gd name="T1" fmla="*/ 75 h 76"/>
                    <a:gd name="T2" fmla="*/ 29 w 35"/>
                    <a:gd name="T3" fmla="*/ 0 h 76"/>
                    <a:gd name="T4" fmla="*/ 34 w 35"/>
                    <a:gd name="T5" fmla="*/ 0 h 76"/>
                    <a:gd name="T6" fmla="*/ 4 w 35"/>
                    <a:gd name="T7" fmla="*/ 75 h 76"/>
                    <a:gd name="T8" fmla="*/ 0 w 35"/>
                    <a:gd name="T9" fmla="*/ 75 h 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5"/>
                    <a:gd name="T16" fmla="*/ 0 h 76"/>
                    <a:gd name="T17" fmla="*/ 35 w 35"/>
                    <a:gd name="T18" fmla="*/ 76 h 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5" h="76">
                      <a:moveTo>
                        <a:pt x="0" y="75"/>
                      </a:moveTo>
                      <a:lnTo>
                        <a:pt x="29" y="0"/>
                      </a:lnTo>
                      <a:lnTo>
                        <a:pt x="34" y="0"/>
                      </a:lnTo>
                      <a:lnTo>
                        <a:pt x="4" y="75"/>
                      </a:lnTo>
                      <a:lnTo>
                        <a:pt x="0" y="75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" name="Freeform 34"/>
                <p:cNvSpPr>
                  <a:spLocks/>
                </p:cNvSpPr>
                <p:nvPr/>
              </p:nvSpPr>
              <p:spPr bwMode="auto">
                <a:xfrm>
                  <a:off x="4222" y="2552"/>
                  <a:ext cx="37" cy="77"/>
                </a:xfrm>
                <a:custGeom>
                  <a:avLst/>
                  <a:gdLst>
                    <a:gd name="T0" fmla="*/ 0 w 37"/>
                    <a:gd name="T1" fmla="*/ 76 h 77"/>
                    <a:gd name="T2" fmla="*/ 31 w 37"/>
                    <a:gd name="T3" fmla="*/ 0 h 77"/>
                    <a:gd name="T4" fmla="*/ 36 w 37"/>
                    <a:gd name="T5" fmla="*/ 0 h 77"/>
                    <a:gd name="T6" fmla="*/ 4 w 37"/>
                    <a:gd name="T7" fmla="*/ 76 h 77"/>
                    <a:gd name="T8" fmla="*/ 0 w 37"/>
                    <a:gd name="T9" fmla="*/ 76 h 7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77"/>
                    <a:gd name="T17" fmla="*/ 37 w 37"/>
                    <a:gd name="T18" fmla="*/ 77 h 7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77">
                      <a:moveTo>
                        <a:pt x="0" y="76"/>
                      </a:moveTo>
                      <a:lnTo>
                        <a:pt x="31" y="0"/>
                      </a:lnTo>
                      <a:lnTo>
                        <a:pt x="36" y="0"/>
                      </a:lnTo>
                      <a:lnTo>
                        <a:pt x="4" y="76"/>
                      </a:lnTo>
                      <a:lnTo>
                        <a:pt x="0" y="76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0" name="Freeform 35"/>
                <p:cNvSpPr>
                  <a:spLocks/>
                </p:cNvSpPr>
                <p:nvPr/>
              </p:nvSpPr>
              <p:spPr bwMode="auto">
                <a:xfrm>
                  <a:off x="4228" y="2552"/>
                  <a:ext cx="37" cy="77"/>
                </a:xfrm>
                <a:custGeom>
                  <a:avLst/>
                  <a:gdLst>
                    <a:gd name="T0" fmla="*/ 0 w 37"/>
                    <a:gd name="T1" fmla="*/ 76 h 77"/>
                    <a:gd name="T2" fmla="*/ 31 w 37"/>
                    <a:gd name="T3" fmla="*/ 0 h 77"/>
                    <a:gd name="T4" fmla="*/ 36 w 37"/>
                    <a:gd name="T5" fmla="*/ 0 h 77"/>
                    <a:gd name="T6" fmla="*/ 4 w 37"/>
                    <a:gd name="T7" fmla="*/ 76 h 77"/>
                    <a:gd name="T8" fmla="*/ 0 w 37"/>
                    <a:gd name="T9" fmla="*/ 76 h 7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7"/>
                    <a:gd name="T16" fmla="*/ 0 h 77"/>
                    <a:gd name="T17" fmla="*/ 37 w 37"/>
                    <a:gd name="T18" fmla="*/ 77 h 7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7" h="77">
                      <a:moveTo>
                        <a:pt x="0" y="76"/>
                      </a:moveTo>
                      <a:lnTo>
                        <a:pt x="31" y="0"/>
                      </a:lnTo>
                      <a:lnTo>
                        <a:pt x="36" y="0"/>
                      </a:lnTo>
                      <a:lnTo>
                        <a:pt x="4" y="76"/>
                      </a:lnTo>
                      <a:lnTo>
                        <a:pt x="0" y="76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" name="Freeform 36"/>
                <p:cNvSpPr>
                  <a:spLocks/>
                </p:cNvSpPr>
                <p:nvPr/>
              </p:nvSpPr>
              <p:spPr bwMode="auto">
                <a:xfrm>
                  <a:off x="4237" y="2552"/>
                  <a:ext cx="36" cy="77"/>
                </a:xfrm>
                <a:custGeom>
                  <a:avLst/>
                  <a:gdLst>
                    <a:gd name="T0" fmla="*/ 0 w 36"/>
                    <a:gd name="T1" fmla="*/ 76 h 77"/>
                    <a:gd name="T2" fmla="*/ 30 w 36"/>
                    <a:gd name="T3" fmla="*/ 0 h 77"/>
                    <a:gd name="T4" fmla="*/ 35 w 36"/>
                    <a:gd name="T5" fmla="*/ 0 h 77"/>
                    <a:gd name="T6" fmla="*/ 5 w 36"/>
                    <a:gd name="T7" fmla="*/ 76 h 77"/>
                    <a:gd name="T8" fmla="*/ 0 w 36"/>
                    <a:gd name="T9" fmla="*/ 76 h 7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77"/>
                    <a:gd name="T17" fmla="*/ 36 w 36"/>
                    <a:gd name="T18" fmla="*/ 77 h 7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77">
                      <a:moveTo>
                        <a:pt x="0" y="76"/>
                      </a:moveTo>
                      <a:lnTo>
                        <a:pt x="30" y="0"/>
                      </a:lnTo>
                      <a:lnTo>
                        <a:pt x="35" y="0"/>
                      </a:lnTo>
                      <a:lnTo>
                        <a:pt x="5" y="76"/>
                      </a:lnTo>
                      <a:lnTo>
                        <a:pt x="0" y="76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2" name="Freeform 37"/>
                <p:cNvSpPr>
                  <a:spLocks/>
                </p:cNvSpPr>
                <p:nvPr/>
              </p:nvSpPr>
              <p:spPr bwMode="auto">
                <a:xfrm>
                  <a:off x="4246" y="2550"/>
                  <a:ext cx="36" cy="79"/>
                </a:xfrm>
                <a:custGeom>
                  <a:avLst/>
                  <a:gdLst>
                    <a:gd name="T0" fmla="*/ 0 w 36"/>
                    <a:gd name="T1" fmla="*/ 78 h 79"/>
                    <a:gd name="T2" fmla="*/ 30 w 36"/>
                    <a:gd name="T3" fmla="*/ 0 h 79"/>
                    <a:gd name="T4" fmla="*/ 35 w 36"/>
                    <a:gd name="T5" fmla="*/ 0 h 79"/>
                    <a:gd name="T6" fmla="*/ 4 w 36"/>
                    <a:gd name="T7" fmla="*/ 78 h 79"/>
                    <a:gd name="T8" fmla="*/ 0 w 36"/>
                    <a:gd name="T9" fmla="*/ 78 h 7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6"/>
                    <a:gd name="T16" fmla="*/ 0 h 79"/>
                    <a:gd name="T17" fmla="*/ 36 w 36"/>
                    <a:gd name="T18" fmla="*/ 79 h 7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6" h="79">
                      <a:moveTo>
                        <a:pt x="0" y="78"/>
                      </a:moveTo>
                      <a:lnTo>
                        <a:pt x="30" y="0"/>
                      </a:lnTo>
                      <a:lnTo>
                        <a:pt x="35" y="0"/>
                      </a:lnTo>
                      <a:lnTo>
                        <a:pt x="4" y="78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3" name="Freeform 38"/>
                <p:cNvSpPr>
                  <a:spLocks/>
                </p:cNvSpPr>
                <p:nvPr/>
              </p:nvSpPr>
              <p:spPr bwMode="auto">
                <a:xfrm>
                  <a:off x="4250" y="2547"/>
                  <a:ext cx="39" cy="82"/>
                </a:xfrm>
                <a:custGeom>
                  <a:avLst/>
                  <a:gdLst>
                    <a:gd name="T0" fmla="*/ 0 w 39"/>
                    <a:gd name="T1" fmla="*/ 81 h 82"/>
                    <a:gd name="T2" fmla="*/ 32 w 39"/>
                    <a:gd name="T3" fmla="*/ 0 h 82"/>
                    <a:gd name="T4" fmla="*/ 38 w 39"/>
                    <a:gd name="T5" fmla="*/ 0 h 82"/>
                    <a:gd name="T6" fmla="*/ 5 w 39"/>
                    <a:gd name="T7" fmla="*/ 81 h 82"/>
                    <a:gd name="T8" fmla="*/ 0 w 39"/>
                    <a:gd name="T9" fmla="*/ 81 h 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82"/>
                    <a:gd name="T17" fmla="*/ 39 w 39"/>
                    <a:gd name="T18" fmla="*/ 82 h 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82">
                      <a:moveTo>
                        <a:pt x="0" y="81"/>
                      </a:moveTo>
                      <a:lnTo>
                        <a:pt x="32" y="0"/>
                      </a:lnTo>
                      <a:lnTo>
                        <a:pt x="38" y="0"/>
                      </a:lnTo>
                      <a:lnTo>
                        <a:pt x="5" y="81"/>
                      </a:lnTo>
                      <a:lnTo>
                        <a:pt x="0" y="81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4" name="Freeform 39"/>
                <p:cNvSpPr>
                  <a:spLocks/>
                </p:cNvSpPr>
                <p:nvPr/>
              </p:nvSpPr>
              <p:spPr bwMode="auto">
                <a:xfrm>
                  <a:off x="4258" y="2546"/>
                  <a:ext cx="38" cy="81"/>
                </a:xfrm>
                <a:custGeom>
                  <a:avLst/>
                  <a:gdLst>
                    <a:gd name="T0" fmla="*/ 0 w 38"/>
                    <a:gd name="T1" fmla="*/ 80 h 81"/>
                    <a:gd name="T2" fmla="*/ 32 w 38"/>
                    <a:gd name="T3" fmla="*/ 0 h 81"/>
                    <a:gd name="T4" fmla="*/ 37 w 38"/>
                    <a:gd name="T5" fmla="*/ 0 h 81"/>
                    <a:gd name="T6" fmla="*/ 4 w 38"/>
                    <a:gd name="T7" fmla="*/ 80 h 81"/>
                    <a:gd name="T8" fmla="*/ 0 w 38"/>
                    <a:gd name="T9" fmla="*/ 80 h 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"/>
                    <a:gd name="T16" fmla="*/ 0 h 81"/>
                    <a:gd name="T17" fmla="*/ 38 w 38"/>
                    <a:gd name="T18" fmla="*/ 81 h 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" h="81">
                      <a:moveTo>
                        <a:pt x="0" y="80"/>
                      </a:moveTo>
                      <a:lnTo>
                        <a:pt x="32" y="0"/>
                      </a:lnTo>
                      <a:lnTo>
                        <a:pt x="37" y="0"/>
                      </a:lnTo>
                      <a:lnTo>
                        <a:pt x="4" y="80"/>
                      </a:lnTo>
                      <a:lnTo>
                        <a:pt x="0" y="80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5" name="Freeform 40"/>
                <p:cNvSpPr>
                  <a:spLocks/>
                </p:cNvSpPr>
                <p:nvPr/>
              </p:nvSpPr>
              <p:spPr bwMode="auto">
                <a:xfrm>
                  <a:off x="4264" y="2545"/>
                  <a:ext cx="41" cy="82"/>
                </a:xfrm>
                <a:custGeom>
                  <a:avLst/>
                  <a:gdLst>
                    <a:gd name="T0" fmla="*/ 0 w 41"/>
                    <a:gd name="T1" fmla="*/ 81 h 82"/>
                    <a:gd name="T2" fmla="*/ 35 w 41"/>
                    <a:gd name="T3" fmla="*/ 0 h 82"/>
                    <a:gd name="T4" fmla="*/ 40 w 41"/>
                    <a:gd name="T5" fmla="*/ 0 h 82"/>
                    <a:gd name="T6" fmla="*/ 5 w 41"/>
                    <a:gd name="T7" fmla="*/ 81 h 82"/>
                    <a:gd name="T8" fmla="*/ 0 w 41"/>
                    <a:gd name="T9" fmla="*/ 81 h 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82"/>
                    <a:gd name="T17" fmla="*/ 41 w 41"/>
                    <a:gd name="T18" fmla="*/ 82 h 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82">
                      <a:moveTo>
                        <a:pt x="0" y="81"/>
                      </a:moveTo>
                      <a:lnTo>
                        <a:pt x="35" y="0"/>
                      </a:lnTo>
                      <a:lnTo>
                        <a:pt x="40" y="0"/>
                      </a:lnTo>
                      <a:lnTo>
                        <a:pt x="5" y="81"/>
                      </a:lnTo>
                      <a:lnTo>
                        <a:pt x="0" y="81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6" name="Freeform 41"/>
                <p:cNvSpPr>
                  <a:spLocks/>
                </p:cNvSpPr>
                <p:nvPr/>
              </p:nvSpPr>
              <p:spPr bwMode="auto">
                <a:xfrm>
                  <a:off x="4272" y="2544"/>
                  <a:ext cx="40" cy="83"/>
                </a:xfrm>
                <a:custGeom>
                  <a:avLst/>
                  <a:gdLst>
                    <a:gd name="T0" fmla="*/ 0 w 40"/>
                    <a:gd name="T1" fmla="*/ 82 h 83"/>
                    <a:gd name="T2" fmla="*/ 33 w 40"/>
                    <a:gd name="T3" fmla="*/ 0 h 83"/>
                    <a:gd name="T4" fmla="*/ 39 w 40"/>
                    <a:gd name="T5" fmla="*/ 0 h 83"/>
                    <a:gd name="T6" fmla="*/ 5 w 40"/>
                    <a:gd name="T7" fmla="*/ 82 h 83"/>
                    <a:gd name="T8" fmla="*/ 0 w 40"/>
                    <a:gd name="T9" fmla="*/ 82 h 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0"/>
                    <a:gd name="T16" fmla="*/ 0 h 83"/>
                    <a:gd name="T17" fmla="*/ 40 w 40"/>
                    <a:gd name="T18" fmla="*/ 83 h 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0" h="83">
                      <a:moveTo>
                        <a:pt x="0" y="82"/>
                      </a:moveTo>
                      <a:lnTo>
                        <a:pt x="33" y="0"/>
                      </a:lnTo>
                      <a:lnTo>
                        <a:pt x="39" y="0"/>
                      </a:lnTo>
                      <a:lnTo>
                        <a:pt x="5" y="82"/>
                      </a:lnTo>
                      <a:lnTo>
                        <a:pt x="0" y="82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7" name="Freeform 42"/>
                <p:cNvSpPr>
                  <a:spLocks/>
                </p:cNvSpPr>
                <p:nvPr/>
              </p:nvSpPr>
              <p:spPr bwMode="auto">
                <a:xfrm>
                  <a:off x="4280" y="2544"/>
                  <a:ext cx="39" cy="83"/>
                </a:xfrm>
                <a:custGeom>
                  <a:avLst/>
                  <a:gdLst>
                    <a:gd name="T0" fmla="*/ 0 w 39"/>
                    <a:gd name="T1" fmla="*/ 82 h 83"/>
                    <a:gd name="T2" fmla="*/ 33 w 39"/>
                    <a:gd name="T3" fmla="*/ 0 h 83"/>
                    <a:gd name="T4" fmla="*/ 38 w 39"/>
                    <a:gd name="T5" fmla="*/ 0 h 83"/>
                    <a:gd name="T6" fmla="*/ 5 w 39"/>
                    <a:gd name="T7" fmla="*/ 82 h 83"/>
                    <a:gd name="T8" fmla="*/ 0 w 39"/>
                    <a:gd name="T9" fmla="*/ 82 h 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83"/>
                    <a:gd name="T17" fmla="*/ 39 w 39"/>
                    <a:gd name="T18" fmla="*/ 83 h 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83">
                      <a:moveTo>
                        <a:pt x="0" y="82"/>
                      </a:moveTo>
                      <a:lnTo>
                        <a:pt x="33" y="0"/>
                      </a:lnTo>
                      <a:lnTo>
                        <a:pt x="38" y="0"/>
                      </a:lnTo>
                      <a:lnTo>
                        <a:pt x="5" y="82"/>
                      </a:lnTo>
                      <a:lnTo>
                        <a:pt x="0" y="82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8" name="Freeform 43"/>
                <p:cNvSpPr>
                  <a:spLocks/>
                </p:cNvSpPr>
                <p:nvPr/>
              </p:nvSpPr>
              <p:spPr bwMode="auto">
                <a:xfrm>
                  <a:off x="4288" y="2544"/>
                  <a:ext cx="39" cy="82"/>
                </a:xfrm>
                <a:custGeom>
                  <a:avLst/>
                  <a:gdLst>
                    <a:gd name="T0" fmla="*/ 0 w 39"/>
                    <a:gd name="T1" fmla="*/ 81 h 82"/>
                    <a:gd name="T2" fmla="*/ 33 w 39"/>
                    <a:gd name="T3" fmla="*/ 0 h 82"/>
                    <a:gd name="T4" fmla="*/ 38 w 39"/>
                    <a:gd name="T5" fmla="*/ 0 h 82"/>
                    <a:gd name="T6" fmla="*/ 5 w 39"/>
                    <a:gd name="T7" fmla="*/ 81 h 82"/>
                    <a:gd name="T8" fmla="*/ 0 w 39"/>
                    <a:gd name="T9" fmla="*/ 81 h 8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9"/>
                    <a:gd name="T16" fmla="*/ 0 h 82"/>
                    <a:gd name="T17" fmla="*/ 39 w 39"/>
                    <a:gd name="T18" fmla="*/ 82 h 8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9" h="82">
                      <a:moveTo>
                        <a:pt x="0" y="81"/>
                      </a:moveTo>
                      <a:lnTo>
                        <a:pt x="33" y="0"/>
                      </a:lnTo>
                      <a:lnTo>
                        <a:pt x="38" y="0"/>
                      </a:lnTo>
                      <a:lnTo>
                        <a:pt x="5" y="81"/>
                      </a:lnTo>
                      <a:lnTo>
                        <a:pt x="0" y="81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9" name="Freeform 44"/>
                <p:cNvSpPr>
                  <a:spLocks/>
                </p:cNvSpPr>
                <p:nvPr/>
              </p:nvSpPr>
              <p:spPr bwMode="auto">
                <a:xfrm>
                  <a:off x="4294" y="2543"/>
                  <a:ext cx="41" cy="83"/>
                </a:xfrm>
                <a:custGeom>
                  <a:avLst/>
                  <a:gdLst>
                    <a:gd name="T0" fmla="*/ 0 w 41"/>
                    <a:gd name="T1" fmla="*/ 82 h 83"/>
                    <a:gd name="T2" fmla="*/ 34 w 41"/>
                    <a:gd name="T3" fmla="*/ 0 h 83"/>
                    <a:gd name="T4" fmla="*/ 40 w 41"/>
                    <a:gd name="T5" fmla="*/ 0 h 83"/>
                    <a:gd name="T6" fmla="*/ 5 w 41"/>
                    <a:gd name="T7" fmla="*/ 82 h 83"/>
                    <a:gd name="T8" fmla="*/ 0 w 41"/>
                    <a:gd name="T9" fmla="*/ 82 h 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83"/>
                    <a:gd name="T17" fmla="*/ 41 w 41"/>
                    <a:gd name="T18" fmla="*/ 83 h 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83">
                      <a:moveTo>
                        <a:pt x="0" y="82"/>
                      </a:moveTo>
                      <a:lnTo>
                        <a:pt x="34" y="0"/>
                      </a:lnTo>
                      <a:lnTo>
                        <a:pt x="40" y="0"/>
                      </a:lnTo>
                      <a:lnTo>
                        <a:pt x="5" y="82"/>
                      </a:lnTo>
                      <a:lnTo>
                        <a:pt x="0" y="82"/>
                      </a:lnTo>
                    </a:path>
                  </a:pathLst>
                </a:custGeom>
                <a:solidFill>
                  <a:srgbClr val="D83A2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0" name="Freeform 45"/>
                <p:cNvSpPr>
                  <a:spLocks/>
                </p:cNvSpPr>
                <p:nvPr/>
              </p:nvSpPr>
              <p:spPr bwMode="auto">
                <a:xfrm>
                  <a:off x="4451" y="2656"/>
                  <a:ext cx="17" cy="90"/>
                </a:xfrm>
                <a:custGeom>
                  <a:avLst/>
                  <a:gdLst>
                    <a:gd name="T0" fmla="*/ 0 w 17"/>
                    <a:gd name="T1" fmla="*/ 0 h 90"/>
                    <a:gd name="T2" fmla="*/ 16 w 17"/>
                    <a:gd name="T3" fmla="*/ 0 h 90"/>
                    <a:gd name="T4" fmla="*/ 16 w 17"/>
                    <a:gd name="T5" fmla="*/ 81 h 90"/>
                    <a:gd name="T6" fmla="*/ 0 w 17"/>
                    <a:gd name="T7" fmla="*/ 89 h 90"/>
                    <a:gd name="T8" fmla="*/ 0 w 17"/>
                    <a:gd name="T9" fmla="*/ 0 h 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90"/>
                    <a:gd name="T17" fmla="*/ 17 w 17"/>
                    <a:gd name="T18" fmla="*/ 90 h 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90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81"/>
                      </a:lnTo>
                      <a:lnTo>
                        <a:pt x="0" y="89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AA685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1" name="Freeform 46"/>
                <p:cNvSpPr>
                  <a:spLocks/>
                </p:cNvSpPr>
                <p:nvPr/>
              </p:nvSpPr>
              <p:spPr bwMode="auto">
                <a:xfrm>
                  <a:off x="4448" y="2678"/>
                  <a:ext cx="17" cy="68"/>
                </a:xfrm>
                <a:custGeom>
                  <a:avLst/>
                  <a:gdLst>
                    <a:gd name="T0" fmla="*/ 16 w 17"/>
                    <a:gd name="T1" fmla="*/ 9 h 68"/>
                    <a:gd name="T2" fmla="*/ 16 w 17"/>
                    <a:gd name="T3" fmla="*/ 61 h 68"/>
                    <a:gd name="T4" fmla="*/ 4 w 17"/>
                    <a:gd name="T5" fmla="*/ 67 h 68"/>
                    <a:gd name="T6" fmla="*/ 0 w 17"/>
                    <a:gd name="T7" fmla="*/ 0 h 68"/>
                    <a:gd name="T8" fmla="*/ 16 w 17"/>
                    <a:gd name="T9" fmla="*/ 9 h 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68"/>
                    <a:gd name="T17" fmla="*/ 17 w 17"/>
                    <a:gd name="T18" fmla="*/ 68 h 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68">
                      <a:moveTo>
                        <a:pt x="16" y="9"/>
                      </a:moveTo>
                      <a:lnTo>
                        <a:pt x="16" y="61"/>
                      </a:lnTo>
                      <a:lnTo>
                        <a:pt x="4" y="67"/>
                      </a:lnTo>
                      <a:lnTo>
                        <a:pt x="0" y="0"/>
                      </a:lnTo>
                      <a:lnTo>
                        <a:pt x="16" y="9"/>
                      </a:lnTo>
                    </a:path>
                  </a:pathLst>
                </a:custGeom>
                <a:solidFill>
                  <a:srgbClr val="D99074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2" name="Freeform 47"/>
                <p:cNvSpPr>
                  <a:spLocks/>
                </p:cNvSpPr>
                <p:nvPr/>
              </p:nvSpPr>
              <p:spPr bwMode="auto">
                <a:xfrm>
                  <a:off x="4448" y="2673"/>
                  <a:ext cx="17" cy="17"/>
                </a:xfrm>
                <a:custGeom>
                  <a:avLst/>
                  <a:gdLst>
                    <a:gd name="T0" fmla="*/ 4 w 17"/>
                    <a:gd name="T1" fmla="*/ 0 h 17"/>
                    <a:gd name="T2" fmla="*/ 16 w 17"/>
                    <a:gd name="T3" fmla="*/ 16 h 17"/>
                    <a:gd name="T4" fmla="*/ 0 w 17"/>
                    <a:gd name="T5" fmla="*/ 6 h 17"/>
                    <a:gd name="T6" fmla="*/ 4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"/>
                    <a:gd name="T13" fmla="*/ 0 h 17"/>
                    <a:gd name="T14" fmla="*/ 17 w 17"/>
                    <a:gd name="T15" fmla="*/ 17 h 1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" h="17">
                      <a:moveTo>
                        <a:pt x="4" y="0"/>
                      </a:moveTo>
                      <a:lnTo>
                        <a:pt x="16" y="16"/>
                      </a:lnTo>
                      <a:lnTo>
                        <a:pt x="0" y="6"/>
                      </a:lnTo>
                      <a:lnTo>
                        <a:pt x="4" y="0"/>
                      </a:lnTo>
                    </a:path>
                  </a:pathLst>
                </a:custGeom>
                <a:solidFill>
                  <a:srgbClr val="FA4436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3" name="Freeform 48"/>
                <p:cNvSpPr>
                  <a:spLocks/>
                </p:cNvSpPr>
                <p:nvPr/>
              </p:nvSpPr>
              <p:spPr bwMode="auto">
                <a:xfrm>
                  <a:off x="4064" y="2624"/>
                  <a:ext cx="28" cy="118"/>
                </a:xfrm>
                <a:custGeom>
                  <a:avLst/>
                  <a:gdLst>
                    <a:gd name="T0" fmla="*/ 27 w 28"/>
                    <a:gd name="T1" fmla="*/ 13 h 118"/>
                    <a:gd name="T2" fmla="*/ 27 w 28"/>
                    <a:gd name="T3" fmla="*/ 3 h 118"/>
                    <a:gd name="T4" fmla="*/ 0 w 28"/>
                    <a:gd name="T5" fmla="*/ 0 h 118"/>
                    <a:gd name="T6" fmla="*/ 0 w 28"/>
                    <a:gd name="T7" fmla="*/ 117 h 118"/>
                    <a:gd name="T8" fmla="*/ 7 w 28"/>
                    <a:gd name="T9" fmla="*/ 116 h 118"/>
                    <a:gd name="T10" fmla="*/ 27 w 28"/>
                    <a:gd name="T11" fmla="*/ 13 h 11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8"/>
                    <a:gd name="T19" fmla="*/ 0 h 118"/>
                    <a:gd name="T20" fmla="*/ 28 w 28"/>
                    <a:gd name="T21" fmla="*/ 118 h 11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8" h="118">
                      <a:moveTo>
                        <a:pt x="27" y="13"/>
                      </a:moveTo>
                      <a:lnTo>
                        <a:pt x="27" y="3"/>
                      </a:lnTo>
                      <a:lnTo>
                        <a:pt x="0" y="0"/>
                      </a:lnTo>
                      <a:lnTo>
                        <a:pt x="0" y="117"/>
                      </a:lnTo>
                      <a:lnTo>
                        <a:pt x="7" y="116"/>
                      </a:lnTo>
                      <a:lnTo>
                        <a:pt x="27" y="13"/>
                      </a:lnTo>
                    </a:path>
                  </a:pathLst>
                </a:custGeom>
                <a:solidFill>
                  <a:srgbClr val="C58369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4" name="Freeform 49"/>
                <p:cNvSpPr>
                  <a:spLocks/>
                </p:cNvSpPr>
                <p:nvPr/>
              </p:nvSpPr>
              <p:spPr bwMode="auto">
                <a:xfrm>
                  <a:off x="4073" y="2662"/>
                  <a:ext cx="198" cy="90"/>
                </a:xfrm>
                <a:custGeom>
                  <a:avLst/>
                  <a:gdLst>
                    <a:gd name="T0" fmla="*/ 0 w 198"/>
                    <a:gd name="T1" fmla="*/ 35 h 90"/>
                    <a:gd name="T2" fmla="*/ 0 w 198"/>
                    <a:gd name="T3" fmla="*/ 78 h 90"/>
                    <a:gd name="T4" fmla="*/ 197 w 198"/>
                    <a:gd name="T5" fmla="*/ 89 h 90"/>
                    <a:gd name="T6" fmla="*/ 197 w 198"/>
                    <a:gd name="T7" fmla="*/ 0 h 90"/>
                    <a:gd name="T8" fmla="*/ 0 w 198"/>
                    <a:gd name="T9" fmla="*/ 35 h 9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8"/>
                    <a:gd name="T16" fmla="*/ 0 h 90"/>
                    <a:gd name="T17" fmla="*/ 198 w 198"/>
                    <a:gd name="T18" fmla="*/ 90 h 9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8" h="90">
                      <a:moveTo>
                        <a:pt x="0" y="35"/>
                      </a:moveTo>
                      <a:lnTo>
                        <a:pt x="0" y="78"/>
                      </a:lnTo>
                      <a:lnTo>
                        <a:pt x="197" y="89"/>
                      </a:lnTo>
                      <a:lnTo>
                        <a:pt x="197" y="0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E29679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5" name="Freeform 50"/>
                <p:cNvSpPr>
                  <a:spLocks/>
                </p:cNvSpPr>
                <p:nvPr/>
              </p:nvSpPr>
              <p:spPr bwMode="auto">
                <a:xfrm>
                  <a:off x="4076" y="2710"/>
                  <a:ext cx="193" cy="31"/>
                </a:xfrm>
                <a:custGeom>
                  <a:avLst/>
                  <a:gdLst>
                    <a:gd name="T0" fmla="*/ 0 w 193"/>
                    <a:gd name="T1" fmla="*/ 0 h 31"/>
                    <a:gd name="T2" fmla="*/ 192 w 193"/>
                    <a:gd name="T3" fmla="*/ 0 h 31"/>
                    <a:gd name="T4" fmla="*/ 192 w 193"/>
                    <a:gd name="T5" fmla="*/ 30 h 31"/>
                    <a:gd name="T6" fmla="*/ 0 w 193"/>
                    <a:gd name="T7" fmla="*/ 20 h 31"/>
                    <a:gd name="T8" fmla="*/ 0 w 193"/>
                    <a:gd name="T9" fmla="*/ 0 h 3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3"/>
                    <a:gd name="T16" fmla="*/ 0 h 31"/>
                    <a:gd name="T17" fmla="*/ 193 w 193"/>
                    <a:gd name="T18" fmla="*/ 31 h 3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3" h="31">
                      <a:moveTo>
                        <a:pt x="0" y="0"/>
                      </a:moveTo>
                      <a:lnTo>
                        <a:pt x="192" y="0"/>
                      </a:lnTo>
                      <a:lnTo>
                        <a:pt x="192" y="30"/>
                      </a:lnTo>
                      <a:lnTo>
                        <a:pt x="0" y="2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1EAF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6" name="Freeform 51"/>
                <p:cNvSpPr>
                  <a:spLocks/>
                </p:cNvSpPr>
                <p:nvPr/>
              </p:nvSpPr>
              <p:spPr bwMode="auto">
                <a:xfrm>
                  <a:off x="4185" y="2708"/>
                  <a:ext cx="17" cy="33"/>
                </a:xfrm>
                <a:custGeom>
                  <a:avLst/>
                  <a:gdLst>
                    <a:gd name="T0" fmla="*/ 0 w 17"/>
                    <a:gd name="T1" fmla="*/ 0 h 33"/>
                    <a:gd name="T2" fmla="*/ 0 w 17"/>
                    <a:gd name="T3" fmla="*/ 31 h 33"/>
                    <a:gd name="T4" fmla="*/ 16 w 17"/>
                    <a:gd name="T5" fmla="*/ 32 h 33"/>
                    <a:gd name="T6" fmla="*/ 14 w 17"/>
                    <a:gd name="T7" fmla="*/ 0 h 33"/>
                    <a:gd name="T8" fmla="*/ 0 w 17"/>
                    <a:gd name="T9" fmla="*/ 0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3"/>
                    <a:gd name="T17" fmla="*/ 17 w 17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3">
                      <a:moveTo>
                        <a:pt x="0" y="0"/>
                      </a:moveTo>
                      <a:lnTo>
                        <a:pt x="0" y="31"/>
                      </a:lnTo>
                      <a:lnTo>
                        <a:pt x="16" y="32"/>
                      </a:lnTo>
                      <a:lnTo>
                        <a:pt x="14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29679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7" name="Freeform 52"/>
                <p:cNvSpPr>
                  <a:spLocks/>
                </p:cNvSpPr>
                <p:nvPr/>
              </p:nvSpPr>
              <p:spPr bwMode="auto">
                <a:xfrm>
                  <a:off x="4111" y="2707"/>
                  <a:ext cx="17" cy="33"/>
                </a:xfrm>
                <a:custGeom>
                  <a:avLst/>
                  <a:gdLst>
                    <a:gd name="T0" fmla="*/ 0 w 17"/>
                    <a:gd name="T1" fmla="*/ 1 h 33"/>
                    <a:gd name="T2" fmla="*/ 0 w 17"/>
                    <a:gd name="T3" fmla="*/ 30 h 33"/>
                    <a:gd name="T4" fmla="*/ 16 w 17"/>
                    <a:gd name="T5" fmla="*/ 32 h 33"/>
                    <a:gd name="T6" fmla="*/ 16 w 17"/>
                    <a:gd name="T7" fmla="*/ 0 h 33"/>
                    <a:gd name="T8" fmla="*/ 0 w 17"/>
                    <a:gd name="T9" fmla="*/ 1 h 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3"/>
                    <a:gd name="T17" fmla="*/ 17 w 17"/>
                    <a:gd name="T18" fmla="*/ 33 h 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3">
                      <a:moveTo>
                        <a:pt x="0" y="1"/>
                      </a:moveTo>
                      <a:lnTo>
                        <a:pt x="0" y="30"/>
                      </a:lnTo>
                      <a:lnTo>
                        <a:pt x="16" y="32"/>
                      </a:lnTo>
                      <a:lnTo>
                        <a:pt x="16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E6997B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8" name="Freeform 53"/>
                <p:cNvSpPr>
                  <a:spLocks/>
                </p:cNvSpPr>
                <p:nvPr/>
              </p:nvSpPr>
              <p:spPr bwMode="auto">
                <a:xfrm>
                  <a:off x="4204" y="2705"/>
                  <a:ext cx="17" cy="36"/>
                </a:xfrm>
                <a:custGeom>
                  <a:avLst/>
                  <a:gdLst>
                    <a:gd name="T0" fmla="*/ 0 w 17"/>
                    <a:gd name="T1" fmla="*/ 2 h 36"/>
                    <a:gd name="T2" fmla="*/ 0 w 17"/>
                    <a:gd name="T3" fmla="*/ 35 h 36"/>
                    <a:gd name="T4" fmla="*/ 16 w 17"/>
                    <a:gd name="T5" fmla="*/ 35 h 36"/>
                    <a:gd name="T6" fmla="*/ 16 w 17"/>
                    <a:gd name="T7" fmla="*/ 0 h 36"/>
                    <a:gd name="T8" fmla="*/ 0 w 17"/>
                    <a:gd name="T9" fmla="*/ 2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0" y="2"/>
                      </a:moveTo>
                      <a:lnTo>
                        <a:pt x="0" y="35"/>
                      </a:lnTo>
                      <a:lnTo>
                        <a:pt x="16" y="35"/>
                      </a:lnTo>
                      <a:lnTo>
                        <a:pt x="16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E6997B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" name="Freeform 54"/>
                <p:cNvSpPr>
                  <a:spLocks/>
                </p:cNvSpPr>
                <p:nvPr/>
              </p:nvSpPr>
              <p:spPr bwMode="auto">
                <a:xfrm>
                  <a:off x="4129" y="2707"/>
                  <a:ext cx="17" cy="30"/>
                </a:xfrm>
                <a:custGeom>
                  <a:avLst/>
                  <a:gdLst>
                    <a:gd name="T0" fmla="*/ 0 w 17"/>
                    <a:gd name="T1" fmla="*/ 0 h 30"/>
                    <a:gd name="T2" fmla="*/ 0 w 17"/>
                    <a:gd name="T3" fmla="*/ 29 h 30"/>
                    <a:gd name="T4" fmla="*/ 16 w 17"/>
                    <a:gd name="T5" fmla="*/ 29 h 30"/>
                    <a:gd name="T6" fmla="*/ 16 w 17"/>
                    <a:gd name="T7" fmla="*/ 0 h 30"/>
                    <a:gd name="T8" fmla="*/ 0 w 17"/>
                    <a:gd name="T9" fmla="*/ 0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0"/>
                    <a:gd name="T17" fmla="*/ 17 w 17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0">
                      <a:moveTo>
                        <a:pt x="0" y="0"/>
                      </a:moveTo>
                      <a:lnTo>
                        <a:pt x="0" y="29"/>
                      </a:lnTo>
                      <a:lnTo>
                        <a:pt x="16" y="29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6997B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0" name="Freeform 55"/>
                <p:cNvSpPr>
                  <a:spLocks/>
                </p:cNvSpPr>
                <p:nvPr/>
              </p:nvSpPr>
              <p:spPr bwMode="auto">
                <a:xfrm>
                  <a:off x="4199" y="2701"/>
                  <a:ext cx="17" cy="51"/>
                </a:xfrm>
                <a:custGeom>
                  <a:avLst/>
                  <a:gdLst>
                    <a:gd name="T0" fmla="*/ 0 w 17"/>
                    <a:gd name="T1" fmla="*/ 0 h 51"/>
                    <a:gd name="T2" fmla="*/ 0 w 17"/>
                    <a:gd name="T3" fmla="*/ 49 h 51"/>
                    <a:gd name="T4" fmla="*/ 16 w 17"/>
                    <a:gd name="T5" fmla="*/ 50 h 51"/>
                    <a:gd name="T6" fmla="*/ 16 w 17"/>
                    <a:gd name="T7" fmla="*/ 0 h 51"/>
                    <a:gd name="T8" fmla="*/ 0 w 17"/>
                    <a:gd name="T9" fmla="*/ 0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51"/>
                    <a:gd name="T17" fmla="*/ 17 w 17"/>
                    <a:gd name="T18" fmla="*/ 51 h 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51">
                      <a:moveTo>
                        <a:pt x="0" y="0"/>
                      </a:moveTo>
                      <a:lnTo>
                        <a:pt x="0" y="49"/>
                      </a:lnTo>
                      <a:lnTo>
                        <a:pt x="16" y="50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5A38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1" name="Freeform 56"/>
                <p:cNvSpPr>
                  <a:spLocks/>
                </p:cNvSpPr>
                <p:nvPr/>
              </p:nvSpPr>
              <p:spPr bwMode="auto">
                <a:xfrm>
                  <a:off x="4204" y="2701"/>
                  <a:ext cx="1" cy="51"/>
                </a:xfrm>
                <a:custGeom>
                  <a:avLst/>
                  <a:gdLst>
                    <a:gd name="T0" fmla="*/ 0 w 1"/>
                    <a:gd name="T1" fmla="*/ 50 h 51"/>
                    <a:gd name="T2" fmla="*/ 0 w 1"/>
                    <a:gd name="T3" fmla="*/ 46 h 51"/>
                    <a:gd name="T4" fmla="*/ 0 w 1"/>
                    <a:gd name="T5" fmla="*/ 0 h 51"/>
                    <a:gd name="T6" fmla="*/ 0 w 1"/>
                    <a:gd name="T7" fmla="*/ 0 h 51"/>
                    <a:gd name="T8" fmla="*/ 0 w 1"/>
                    <a:gd name="T9" fmla="*/ 50 h 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51"/>
                    <a:gd name="T17" fmla="*/ 1 w 1"/>
                    <a:gd name="T18" fmla="*/ 51 h 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51">
                      <a:moveTo>
                        <a:pt x="0" y="50"/>
                      </a:moveTo>
                      <a:lnTo>
                        <a:pt x="0" y="46"/>
                      </a:lnTo>
                      <a:lnTo>
                        <a:pt x="0" y="0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B4786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2" name="Freeform 57"/>
                <p:cNvSpPr>
                  <a:spLocks/>
                </p:cNvSpPr>
                <p:nvPr/>
              </p:nvSpPr>
              <p:spPr bwMode="auto">
                <a:xfrm>
                  <a:off x="4127" y="2702"/>
                  <a:ext cx="17" cy="47"/>
                </a:xfrm>
                <a:custGeom>
                  <a:avLst/>
                  <a:gdLst>
                    <a:gd name="T0" fmla="*/ 0 w 17"/>
                    <a:gd name="T1" fmla="*/ 46 h 47"/>
                    <a:gd name="T2" fmla="*/ 16 w 17"/>
                    <a:gd name="T3" fmla="*/ 43 h 47"/>
                    <a:gd name="T4" fmla="*/ 16 w 17"/>
                    <a:gd name="T5" fmla="*/ 0 h 47"/>
                    <a:gd name="T6" fmla="*/ 0 w 17"/>
                    <a:gd name="T7" fmla="*/ 0 h 47"/>
                    <a:gd name="T8" fmla="*/ 0 w 17"/>
                    <a:gd name="T9" fmla="*/ 46 h 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47"/>
                    <a:gd name="T17" fmla="*/ 17 w 17"/>
                    <a:gd name="T18" fmla="*/ 47 h 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47">
                      <a:moveTo>
                        <a:pt x="0" y="46"/>
                      </a:moveTo>
                      <a:lnTo>
                        <a:pt x="16" y="43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46"/>
                      </a:lnTo>
                    </a:path>
                  </a:pathLst>
                </a:custGeom>
                <a:solidFill>
                  <a:srgbClr val="B4786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3" name="Freeform 58"/>
                <p:cNvSpPr>
                  <a:spLocks/>
                </p:cNvSpPr>
                <p:nvPr/>
              </p:nvSpPr>
              <p:spPr bwMode="auto">
                <a:xfrm>
                  <a:off x="4124" y="2702"/>
                  <a:ext cx="17" cy="47"/>
                </a:xfrm>
                <a:custGeom>
                  <a:avLst/>
                  <a:gdLst>
                    <a:gd name="T0" fmla="*/ 0 w 17"/>
                    <a:gd name="T1" fmla="*/ 0 h 47"/>
                    <a:gd name="T2" fmla="*/ 0 w 17"/>
                    <a:gd name="T3" fmla="*/ 46 h 47"/>
                    <a:gd name="T4" fmla="*/ 16 w 17"/>
                    <a:gd name="T5" fmla="*/ 46 h 47"/>
                    <a:gd name="T6" fmla="*/ 16 w 17"/>
                    <a:gd name="T7" fmla="*/ 0 h 47"/>
                    <a:gd name="T8" fmla="*/ 0 w 17"/>
                    <a:gd name="T9" fmla="*/ 0 h 4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47"/>
                    <a:gd name="T17" fmla="*/ 17 w 17"/>
                    <a:gd name="T18" fmla="*/ 47 h 4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47">
                      <a:moveTo>
                        <a:pt x="0" y="0"/>
                      </a:moveTo>
                      <a:lnTo>
                        <a:pt x="0" y="46"/>
                      </a:lnTo>
                      <a:lnTo>
                        <a:pt x="16" y="46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5A383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4" name="Freeform 59"/>
                <p:cNvSpPr>
                  <a:spLocks/>
                </p:cNvSpPr>
                <p:nvPr/>
              </p:nvSpPr>
              <p:spPr bwMode="auto">
                <a:xfrm>
                  <a:off x="4445" y="2609"/>
                  <a:ext cx="17" cy="143"/>
                </a:xfrm>
                <a:custGeom>
                  <a:avLst/>
                  <a:gdLst>
                    <a:gd name="T0" fmla="*/ 0 w 17"/>
                    <a:gd name="T1" fmla="*/ 0 h 143"/>
                    <a:gd name="T2" fmla="*/ 16 w 17"/>
                    <a:gd name="T3" fmla="*/ 12 h 143"/>
                    <a:gd name="T4" fmla="*/ 16 w 17"/>
                    <a:gd name="T5" fmla="*/ 138 h 143"/>
                    <a:gd name="T6" fmla="*/ 0 w 17"/>
                    <a:gd name="T7" fmla="*/ 142 h 143"/>
                    <a:gd name="T8" fmla="*/ 0 w 17"/>
                    <a:gd name="T9" fmla="*/ 0 h 14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43"/>
                    <a:gd name="T17" fmla="*/ 17 w 17"/>
                    <a:gd name="T18" fmla="*/ 143 h 14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43">
                      <a:moveTo>
                        <a:pt x="0" y="0"/>
                      </a:moveTo>
                      <a:lnTo>
                        <a:pt x="16" y="12"/>
                      </a:lnTo>
                      <a:lnTo>
                        <a:pt x="16" y="138"/>
                      </a:lnTo>
                      <a:lnTo>
                        <a:pt x="0" y="14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8705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5" name="Freeform 60"/>
                <p:cNvSpPr>
                  <a:spLocks/>
                </p:cNvSpPr>
                <p:nvPr/>
              </p:nvSpPr>
              <p:spPr bwMode="auto">
                <a:xfrm>
                  <a:off x="4272" y="2597"/>
                  <a:ext cx="17" cy="157"/>
                </a:xfrm>
                <a:custGeom>
                  <a:avLst/>
                  <a:gdLst>
                    <a:gd name="T0" fmla="*/ 0 w 17"/>
                    <a:gd name="T1" fmla="*/ 9 h 157"/>
                    <a:gd name="T2" fmla="*/ 16 w 17"/>
                    <a:gd name="T3" fmla="*/ 0 h 157"/>
                    <a:gd name="T4" fmla="*/ 16 w 17"/>
                    <a:gd name="T5" fmla="*/ 156 h 157"/>
                    <a:gd name="T6" fmla="*/ 0 w 17"/>
                    <a:gd name="T7" fmla="*/ 155 h 157"/>
                    <a:gd name="T8" fmla="*/ 0 w 17"/>
                    <a:gd name="T9" fmla="*/ 9 h 15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57"/>
                    <a:gd name="T17" fmla="*/ 17 w 17"/>
                    <a:gd name="T18" fmla="*/ 157 h 15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57">
                      <a:moveTo>
                        <a:pt x="0" y="9"/>
                      </a:moveTo>
                      <a:lnTo>
                        <a:pt x="16" y="0"/>
                      </a:lnTo>
                      <a:lnTo>
                        <a:pt x="16" y="156"/>
                      </a:lnTo>
                      <a:lnTo>
                        <a:pt x="0" y="155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FABEA6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6" name="Freeform 61"/>
                <p:cNvSpPr>
                  <a:spLocks/>
                </p:cNvSpPr>
                <p:nvPr/>
              </p:nvSpPr>
              <p:spPr bwMode="auto">
                <a:xfrm>
                  <a:off x="4277" y="2593"/>
                  <a:ext cx="84" cy="162"/>
                </a:xfrm>
                <a:custGeom>
                  <a:avLst/>
                  <a:gdLst>
                    <a:gd name="T0" fmla="*/ 0 w 84"/>
                    <a:gd name="T1" fmla="*/ 2 h 162"/>
                    <a:gd name="T2" fmla="*/ 83 w 84"/>
                    <a:gd name="T3" fmla="*/ 0 h 162"/>
                    <a:gd name="T4" fmla="*/ 83 w 84"/>
                    <a:gd name="T5" fmla="*/ 161 h 162"/>
                    <a:gd name="T6" fmla="*/ 0 w 84"/>
                    <a:gd name="T7" fmla="*/ 159 h 162"/>
                    <a:gd name="T8" fmla="*/ 0 w 84"/>
                    <a:gd name="T9" fmla="*/ 2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4"/>
                    <a:gd name="T16" fmla="*/ 0 h 162"/>
                    <a:gd name="T17" fmla="*/ 84 w 84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4" h="162">
                      <a:moveTo>
                        <a:pt x="0" y="2"/>
                      </a:moveTo>
                      <a:lnTo>
                        <a:pt x="83" y="0"/>
                      </a:lnTo>
                      <a:lnTo>
                        <a:pt x="83" y="161"/>
                      </a:lnTo>
                      <a:lnTo>
                        <a:pt x="0" y="159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FAA38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7" name="Freeform 62"/>
                <p:cNvSpPr>
                  <a:spLocks/>
                </p:cNvSpPr>
                <p:nvPr/>
              </p:nvSpPr>
              <p:spPr bwMode="auto">
                <a:xfrm>
                  <a:off x="4286" y="2668"/>
                  <a:ext cx="65" cy="87"/>
                </a:xfrm>
                <a:custGeom>
                  <a:avLst/>
                  <a:gdLst>
                    <a:gd name="T0" fmla="*/ 64 w 65"/>
                    <a:gd name="T1" fmla="*/ 0 h 87"/>
                    <a:gd name="T2" fmla="*/ 0 w 65"/>
                    <a:gd name="T3" fmla="*/ 1 h 87"/>
                    <a:gd name="T4" fmla="*/ 0 w 65"/>
                    <a:gd name="T5" fmla="*/ 84 h 87"/>
                    <a:gd name="T6" fmla="*/ 64 w 65"/>
                    <a:gd name="T7" fmla="*/ 86 h 87"/>
                    <a:gd name="T8" fmla="*/ 64 w 65"/>
                    <a:gd name="T9" fmla="*/ 0 h 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5"/>
                    <a:gd name="T16" fmla="*/ 0 h 87"/>
                    <a:gd name="T17" fmla="*/ 65 w 65"/>
                    <a:gd name="T18" fmla="*/ 87 h 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5" h="87">
                      <a:moveTo>
                        <a:pt x="64" y="0"/>
                      </a:moveTo>
                      <a:lnTo>
                        <a:pt x="0" y="1"/>
                      </a:lnTo>
                      <a:lnTo>
                        <a:pt x="0" y="84"/>
                      </a:lnTo>
                      <a:lnTo>
                        <a:pt x="64" y="86"/>
                      </a:lnTo>
                      <a:lnTo>
                        <a:pt x="64" y="0"/>
                      </a:lnTo>
                    </a:path>
                  </a:pathLst>
                </a:custGeom>
                <a:solidFill>
                  <a:srgbClr val="D1EAF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8" name="Freeform 63"/>
                <p:cNvSpPr>
                  <a:spLocks/>
                </p:cNvSpPr>
                <p:nvPr/>
              </p:nvSpPr>
              <p:spPr bwMode="auto">
                <a:xfrm>
                  <a:off x="4360" y="2593"/>
                  <a:ext cx="86" cy="162"/>
                </a:xfrm>
                <a:custGeom>
                  <a:avLst/>
                  <a:gdLst>
                    <a:gd name="T0" fmla="*/ 0 w 86"/>
                    <a:gd name="T1" fmla="*/ 0 h 162"/>
                    <a:gd name="T2" fmla="*/ 85 w 86"/>
                    <a:gd name="T3" fmla="*/ 14 h 162"/>
                    <a:gd name="T4" fmla="*/ 85 w 86"/>
                    <a:gd name="T5" fmla="*/ 157 h 162"/>
                    <a:gd name="T6" fmla="*/ 0 w 86"/>
                    <a:gd name="T7" fmla="*/ 161 h 162"/>
                    <a:gd name="T8" fmla="*/ 0 w 86"/>
                    <a:gd name="T9" fmla="*/ 0 h 16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6"/>
                    <a:gd name="T16" fmla="*/ 0 h 162"/>
                    <a:gd name="T17" fmla="*/ 86 w 86"/>
                    <a:gd name="T18" fmla="*/ 162 h 16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6" h="162">
                      <a:moveTo>
                        <a:pt x="0" y="0"/>
                      </a:moveTo>
                      <a:lnTo>
                        <a:pt x="85" y="14"/>
                      </a:lnTo>
                      <a:lnTo>
                        <a:pt x="85" y="157"/>
                      </a:lnTo>
                      <a:lnTo>
                        <a:pt x="0" y="16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58369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" name="Freeform 64"/>
                <p:cNvSpPr>
                  <a:spLocks/>
                </p:cNvSpPr>
                <p:nvPr/>
              </p:nvSpPr>
              <p:spPr bwMode="auto">
                <a:xfrm>
                  <a:off x="4068" y="2623"/>
                  <a:ext cx="203" cy="49"/>
                </a:xfrm>
                <a:custGeom>
                  <a:avLst/>
                  <a:gdLst>
                    <a:gd name="T0" fmla="*/ 202 w 203"/>
                    <a:gd name="T1" fmla="*/ 0 h 49"/>
                    <a:gd name="T2" fmla="*/ 18 w 203"/>
                    <a:gd name="T3" fmla="*/ 11 h 49"/>
                    <a:gd name="T4" fmla="*/ 0 w 203"/>
                    <a:gd name="T5" fmla="*/ 48 h 49"/>
                    <a:gd name="T6" fmla="*/ 202 w 203"/>
                    <a:gd name="T7" fmla="*/ 39 h 49"/>
                    <a:gd name="T8" fmla="*/ 202 w 203"/>
                    <a:gd name="T9" fmla="*/ 0 h 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3"/>
                    <a:gd name="T16" fmla="*/ 0 h 49"/>
                    <a:gd name="T17" fmla="*/ 203 w 203"/>
                    <a:gd name="T18" fmla="*/ 49 h 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3" h="49">
                      <a:moveTo>
                        <a:pt x="202" y="0"/>
                      </a:moveTo>
                      <a:lnTo>
                        <a:pt x="18" y="11"/>
                      </a:lnTo>
                      <a:lnTo>
                        <a:pt x="0" y="48"/>
                      </a:lnTo>
                      <a:lnTo>
                        <a:pt x="202" y="39"/>
                      </a:lnTo>
                      <a:lnTo>
                        <a:pt x="202" y="0"/>
                      </a:lnTo>
                    </a:path>
                  </a:pathLst>
                </a:custGeom>
                <a:solidFill>
                  <a:srgbClr val="B03026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" name="Freeform 65"/>
                <p:cNvSpPr>
                  <a:spLocks/>
                </p:cNvSpPr>
                <p:nvPr/>
              </p:nvSpPr>
              <p:spPr bwMode="auto">
                <a:xfrm>
                  <a:off x="4068" y="2662"/>
                  <a:ext cx="203" cy="41"/>
                </a:xfrm>
                <a:custGeom>
                  <a:avLst/>
                  <a:gdLst>
                    <a:gd name="T0" fmla="*/ 0 w 203"/>
                    <a:gd name="T1" fmla="*/ 9 h 41"/>
                    <a:gd name="T2" fmla="*/ 202 w 203"/>
                    <a:gd name="T3" fmla="*/ 0 h 41"/>
                    <a:gd name="T4" fmla="*/ 202 w 203"/>
                    <a:gd name="T5" fmla="*/ 38 h 41"/>
                    <a:gd name="T6" fmla="*/ 0 w 203"/>
                    <a:gd name="T7" fmla="*/ 40 h 41"/>
                    <a:gd name="T8" fmla="*/ 0 w 203"/>
                    <a:gd name="T9" fmla="*/ 9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3"/>
                    <a:gd name="T16" fmla="*/ 0 h 41"/>
                    <a:gd name="T17" fmla="*/ 203 w 203"/>
                    <a:gd name="T18" fmla="*/ 41 h 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3" h="41">
                      <a:moveTo>
                        <a:pt x="0" y="9"/>
                      </a:moveTo>
                      <a:lnTo>
                        <a:pt x="202" y="0"/>
                      </a:lnTo>
                      <a:lnTo>
                        <a:pt x="202" y="38"/>
                      </a:lnTo>
                      <a:lnTo>
                        <a:pt x="0" y="40"/>
                      </a:lnTo>
                      <a:lnTo>
                        <a:pt x="0" y="9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1" name="Freeform 66"/>
                <p:cNvSpPr>
                  <a:spLocks/>
                </p:cNvSpPr>
                <p:nvPr/>
              </p:nvSpPr>
              <p:spPr bwMode="auto">
                <a:xfrm>
                  <a:off x="4057" y="2624"/>
                  <a:ext cx="17" cy="118"/>
                </a:xfrm>
                <a:custGeom>
                  <a:avLst/>
                  <a:gdLst>
                    <a:gd name="T0" fmla="*/ 16 w 17"/>
                    <a:gd name="T1" fmla="*/ 0 h 118"/>
                    <a:gd name="T2" fmla="*/ 16 w 17"/>
                    <a:gd name="T3" fmla="*/ 117 h 118"/>
                    <a:gd name="T4" fmla="*/ 0 w 17"/>
                    <a:gd name="T5" fmla="*/ 117 h 118"/>
                    <a:gd name="T6" fmla="*/ 0 w 17"/>
                    <a:gd name="T7" fmla="*/ 0 h 118"/>
                    <a:gd name="T8" fmla="*/ 16 w 17"/>
                    <a:gd name="T9" fmla="*/ 0 h 1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118"/>
                    <a:gd name="T17" fmla="*/ 17 w 17"/>
                    <a:gd name="T18" fmla="*/ 118 h 1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118">
                      <a:moveTo>
                        <a:pt x="16" y="0"/>
                      </a:moveTo>
                      <a:lnTo>
                        <a:pt x="16" y="117"/>
                      </a:lnTo>
                      <a:lnTo>
                        <a:pt x="0" y="117"/>
                      </a:lnTo>
                      <a:lnTo>
                        <a:pt x="0" y="0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B4786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2" name="Freeform 67"/>
                <p:cNvSpPr>
                  <a:spLocks/>
                </p:cNvSpPr>
                <p:nvPr/>
              </p:nvSpPr>
              <p:spPr bwMode="auto">
                <a:xfrm>
                  <a:off x="4017" y="2624"/>
                  <a:ext cx="41" cy="118"/>
                </a:xfrm>
                <a:custGeom>
                  <a:avLst/>
                  <a:gdLst>
                    <a:gd name="T0" fmla="*/ 40 w 41"/>
                    <a:gd name="T1" fmla="*/ 0 h 118"/>
                    <a:gd name="T2" fmla="*/ 0 w 41"/>
                    <a:gd name="T3" fmla="*/ 4 h 118"/>
                    <a:gd name="T4" fmla="*/ 0 w 41"/>
                    <a:gd name="T5" fmla="*/ 114 h 118"/>
                    <a:gd name="T6" fmla="*/ 40 w 41"/>
                    <a:gd name="T7" fmla="*/ 117 h 118"/>
                    <a:gd name="T8" fmla="*/ 40 w 41"/>
                    <a:gd name="T9" fmla="*/ 0 h 11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1"/>
                    <a:gd name="T16" fmla="*/ 0 h 118"/>
                    <a:gd name="T17" fmla="*/ 41 w 41"/>
                    <a:gd name="T18" fmla="*/ 118 h 11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1" h="118">
                      <a:moveTo>
                        <a:pt x="40" y="0"/>
                      </a:moveTo>
                      <a:lnTo>
                        <a:pt x="0" y="4"/>
                      </a:lnTo>
                      <a:lnTo>
                        <a:pt x="0" y="114"/>
                      </a:lnTo>
                      <a:lnTo>
                        <a:pt x="40" y="117"/>
                      </a:lnTo>
                      <a:lnTo>
                        <a:pt x="40" y="0"/>
                      </a:lnTo>
                    </a:path>
                  </a:pathLst>
                </a:custGeom>
                <a:solidFill>
                  <a:srgbClr val="FAA38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3" name="Freeform 68"/>
                <p:cNvSpPr>
                  <a:spLocks/>
                </p:cNvSpPr>
                <p:nvPr/>
              </p:nvSpPr>
              <p:spPr bwMode="auto">
                <a:xfrm>
                  <a:off x="4025" y="2676"/>
                  <a:ext cx="26" cy="65"/>
                </a:xfrm>
                <a:custGeom>
                  <a:avLst/>
                  <a:gdLst>
                    <a:gd name="T0" fmla="*/ 0 w 26"/>
                    <a:gd name="T1" fmla="*/ 0 h 65"/>
                    <a:gd name="T2" fmla="*/ 25 w 26"/>
                    <a:gd name="T3" fmla="*/ 0 h 65"/>
                    <a:gd name="T4" fmla="*/ 25 w 26"/>
                    <a:gd name="T5" fmla="*/ 64 h 65"/>
                    <a:gd name="T6" fmla="*/ 0 w 26"/>
                    <a:gd name="T7" fmla="*/ 61 h 65"/>
                    <a:gd name="T8" fmla="*/ 0 w 26"/>
                    <a:gd name="T9" fmla="*/ 0 h 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65"/>
                    <a:gd name="T17" fmla="*/ 26 w 26"/>
                    <a:gd name="T18" fmla="*/ 65 h 6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65">
                      <a:moveTo>
                        <a:pt x="0" y="0"/>
                      </a:moveTo>
                      <a:lnTo>
                        <a:pt x="25" y="0"/>
                      </a:lnTo>
                      <a:lnTo>
                        <a:pt x="25" y="64"/>
                      </a:lnTo>
                      <a:lnTo>
                        <a:pt x="0" y="6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4" name="Freeform 69"/>
                <p:cNvSpPr>
                  <a:spLocks/>
                </p:cNvSpPr>
                <p:nvPr/>
              </p:nvSpPr>
              <p:spPr bwMode="auto">
                <a:xfrm>
                  <a:off x="4025" y="2676"/>
                  <a:ext cx="17" cy="65"/>
                </a:xfrm>
                <a:custGeom>
                  <a:avLst/>
                  <a:gdLst>
                    <a:gd name="T0" fmla="*/ 0 w 17"/>
                    <a:gd name="T1" fmla="*/ 63 h 65"/>
                    <a:gd name="T2" fmla="*/ 0 w 17"/>
                    <a:gd name="T3" fmla="*/ 0 h 65"/>
                    <a:gd name="T4" fmla="*/ 16 w 17"/>
                    <a:gd name="T5" fmla="*/ 19 h 65"/>
                    <a:gd name="T6" fmla="*/ 16 w 17"/>
                    <a:gd name="T7" fmla="*/ 64 h 65"/>
                    <a:gd name="T8" fmla="*/ 0 w 17"/>
                    <a:gd name="T9" fmla="*/ 63 h 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65"/>
                    <a:gd name="T17" fmla="*/ 17 w 17"/>
                    <a:gd name="T18" fmla="*/ 65 h 6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65">
                      <a:moveTo>
                        <a:pt x="0" y="63"/>
                      </a:moveTo>
                      <a:lnTo>
                        <a:pt x="0" y="0"/>
                      </a:lnTo>
                      <a:lnTo>
                        <a:pt x="16" y="19"/>
                      </a:lnTo>
                      <a:lnTo>
                        <a:pt x="16" y="64"/>
                      </a:lnTo>
                      <a:lnTo>
                        <a:pt x="0" y="63"/>
                      </a:lnTo>
                    </a:path>
                  </a:pathLst>
                </a:custGeom>
                <a:solidFill>
                  <a:srgbClr val="C58369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5" name="Freeform 70"/>
                <p:cNvSpPr>
                  <a:spLocks/>
                </p:cNvSpPr>
                <p:nvPr/>
              </p:nvSpPr>
              <p:spPr bwMode="auto">
                <a:xfrm>
                  <a:off x="4025" y="2673"/>
                  <a:ext cx="26" cy="17"/>
                </a:xfrm>
                <a:custGeom>
                  <a:avLst/>
                  <a:gdLst>
                    <a:gd name="T0" fmla="*/ 0 w 26"/>
                    <a:gd name="T1" fmla="*/ 16 h 17"/>
                    <a:gd name="T2" fmla="*/ 25 w 26"/>
                    <a:gd name="T3" fmla="*/ 16 h 17"/>
                    <a:gd name="T4" fmla="*/ 25 w 26"/>
                    <a:gd name="T5" fmla="*/ 0 h 17"/>
                    <a:gd name="T6" fmla="*/ 0 w 26"/>
                    <a:gd name="T7" fmla="*/ 0 h 17"/>
                    <a:gd name="T8" fmla="*/ 0 w 26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6"/>
                    <a:gd name="T16" fmla="*/ 0 h 17"/>
                    <a:gd name="T17" fmla="*/ 26 w 26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6" h="17">
                      <a:moveTo>
                        <a:pt x="0" y="16"/>
                      </a:moveTo>
                      <a:lnTo>
                        <a:pt x="25" y="16"/>
                      </a:lnTo>
                      <a:lnTo>
                        <a:pt x="25" y="0"/>
                      </a:lnTo>
                      <a:lnTo>
                        <a:pt x="0" y="0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58369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6" name="Freeform 71"/>
                <p:cNvSpPr>
                  <a:spLocks/>
                </p:cNvSpPr>
                <p:nvPr/>
              </p:nvSpPr>
              <p:spPr bwMode="auto">
                <a:xfrm>
                  <a:off x="4029" y="2695"/>
                  <a:ext cx="22" cy="46"/>
                </a:xfrm>
                <a:custGeom>
                  <a:avLst/>
                  <a:gdLst>
                    <a:gd name="T0" fmla="*/ 0 w 22"/>
                    <a:gd name="T1" fmla="*/ 0 h 46"/>
                    <a:gd name="T2" fmla="*/ 21 w 22"/>
                    <a:gd name="T3" fmla="*/ 0 h 46"/>
                    <a:gd name="T4" fmla="*/ 21 w 22"/>
                    <a:gd name="T5" fmla="*/ 45 h 46"/>
                    <a:gd name="T6" fmla="*/ 0 w 22"/>
                    <a:gd name="T7" fmla="*/ 45 h 46"/>
                    <a:gd name="T8" fmla="*/ 0 w 22"/>
                    <a:gd name="T9" fmla="*/ 0 h 4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"/>
                    <a:gd name="T16" fmla="*/ 0 h 46"/>
                    <a:gd name="T17" fmla="*/ 22 w 22"/>
                    <a:gd name="T18" fmla="*/ 46 h 4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" h="46">
                      <a:moveTo>
                        <a:pt x="0" y="0"/>
                      </a:moveTo>
                      <a:lnTo>
                        <a:pt x="21" y="0"/>
                      </a:lnTo>
                      <a:lnTo>
                        <a:pt x="21" y="45"/>
                      </a:lnTo>
                      <a:lnTo>
                        <a:pt x="0" y="4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1EAF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" name="Freeform 72"/>
                <p:cNvSpPr>
                  <a:spLocks/>
                </p:cNvSpPr>
                <p:nvPr/>
              </p:nvSpPr>
              <p:spPr bwMode="auto">
                <a:xfrm>
                  <a:off x="4286" y="2670"/>
                  <a:ext cx="17" cy="84"/>
                </a:xfrm>
                <a:custGeom>
                  <a:avLst/>
                  <a:gdLst>
                    <a:gd name="T0" fmla="*/ 0 w 17"/>
                    <a:gd name="T1" fmla="*/ 0 h 84"/>
                    <a:gd name="T2" fmla="*/ 0 w 17"/>
                    <a:gd name="T3" fmla="*/ 82 h 84"/>
                    <a:gd name="T4" fmla="*/ 16 w 17"/>
                    <a:gd name="T5" fmla="*/ 83 h 84"/>
                    <a:gd name="T6" fmla="*/ 16 w 17"/>
                    <a:gd name="T7" fmla="*/ 18 h 84"/>
                    <a:gd name="T8" fmla="*/ 0 w 17"/>
                    <a:gd name="T9" fmla="*/ 0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84"/>
                    <a:gd name="T17" fmla="*/ 17 w 17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84">
                      <a:moveTo>
                        <a:pt x="0" y="0"/>
                      </a:moveTo>
                      <a:lnTo>
                        <a:pt x="0" y="82"/>
                      </a:lnTo>
                      <a:lnTo>
                        <a:pt x="16" y="83"/>
                      </a:lnTo>
                      <a:lnTo>
                        <a:pt x="16" y="1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58369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" name="Freeform 73"/>
                <p:cNvSpPr>
                  <a:spLocks/>
                </p:cNvSpPr>
                <p:nvPr/>
              </p:nvSpPr>
              <p:spPr bwMode="auto">
                <a:xfrm>
                  <a:off x="4286" y="2660"/>
                  <a:ext cx="65" cy="17"/>
                </a:xfrm>
                <a:custGeom>
                  <a:avLst/>
                  <a:gdLst>
                    <a:gd name="T0" fmla="*/ 0 w 65"/>
                    <a:gd name="T1" fmla="*/ 16 h 17"/>
                    <a:gd name="T2" fmla="*/ 64 w 65"/>
                    <a:gd name="T3" fmla="*/ 12 h 17"/>
                    <a:gd name="T4" fmla="*/ 64 w 65"/>
                    <a:gd name="T5" fmla="*/ 0 h 17"/>
                    <a:gd name="T6" fmla="*/ 0 w 65"/>
                    <a:gd name="T7" fmla="*/ 2 h 17"/>
                    <a:gd name="T8" fmla="*/ 0 w 65"/>
                    <a:gd name="T9" fmla="*/ 16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5"/>
                    <a:gd name="T16" fmla="*/ 0 h 17"/>
                    <a:gd name="T17" fmla="*/ 65 w 65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5" h="17">
                      <a:moveTo>
                        <a:pt x="0" y="16"/>
                      </a:moveTo>
                      <a:lnTo>
                        <a:pt x="64" y="12"/>
                      </a:lnTo>
                      <a:lnTo>
                        <a:pt x="64" y="0"/>
                      </a:lnTo>
                      <a:lnTo>
                        <a:pt x="0" y="2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58369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9" name="Freeform 74"/>
                <p:cNvSpPr>
                  <a:spLocks/>
                </p:cNvSpPr>
                <p:nvPr/>
              </p:nvSpPr>
              <p:spPr bwMode="auto">
                <a:xfrm>
                  <a:off x="4286" y="2668"/>
                  <a:ext cx="65" cy="26"/>
                </a:xfrm>
                <a:custGeom>
                  <a:avLst/>
                  <a:gdLst>
                    <a:gd name="T0" fmla="*/ 0 w 65"/>
                    <a:gd name="T1" fmla="*/ 1 h 26"/>
                    <a:gd name="T2" fmla="*/ 4 w 65"/>
                    <a:gd name="T3" fmla="*/ 24 h 26"/>
                    <a:gd name="T4" fmla="*/ 64 w 65"/>
                    <a:gd name="T5" fmla="*/ 25 h 26"/>
                    <a:gd name="T6" fmla="*/ 64 w 65"/>
                    <a:gd name="T7" fmla="*/ 0 h 26"/>
                    <a:gd name="T8" fmla="*/ 0 w 65"/>
                    <a:gd name="T9" fmla="*/ 1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5"/>
                    <a:gd name="T16" fmla="*/ 0 h 26"/>
                    <a:gd name="T17" fmla="*/ 65 w 65"/>
                    <a:gd name="T18" fmla="*/ 26 h 2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5" h="26">
                      <a:moveTo>
                        <a:pt x="0" y="1"/>
                      </a:moveTo>
                      <a:lnTo>
                        <a:pt x="4" y="24"/>
                      </a:lnTo>
                      <a:lnTo>
                        <a:pt x="64" y="25"/>
                      </a:lnTo>
                      <a:lnTo>
                        <a:pt x="64" y="0"/>
                      </a:lnTo>
                      <a:lnTo>
                        <a:pt x="0" y="1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0" name="Freeform 75"/>
                <p:cNvSpPr>
                  <a:spLocks/>
                </p:cNvSpPr>
                <p:nvPr/>
              </p:nvSpPr>
              <p:spPr bwMode="auto">
                <a:xfrm>
                  <a:off x="4068" y="2662"/>
                  <a:ext cx="203" cy="21"/>
                </a:xfrm>
                <a:custGeom>
                  <a:avLst/>
                  <a:gdLst>
                    <a:gd name="T0" fmla="*/ 0 w 203"/>
                    <a:gd name="T1" fmla="*/ 10 h 21"/>
                    <a:gd name="T2" fmla="*/ 202 w 203"/>
                    <a:gd name="T3" fmla="*/ 0 h 21"/>
                    <a:gd name="T4" fmla="*/ 202 w 203"/>
                    <a:gd name="T5" fmla="*/ 11 h 21"/>
                    <a:gd name="T6" fmla="*/ 0 w 203"/>
                    <a:gd name="T7" fmla="*/ 20 h 21"/>
                    <a:gd name="T8" fmla="*/ 0 w 203"/>
                    <a:gd name="T9" fmla="*/ 10 h 2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3"/>
                    <a:gd name="T16" fmla="*/ 0 h 21"/>
                    <a:gd name="T17" fmla="*/ 203 w 203"/>
                    <a:gd name="T18" fmla="*/ 21 h 2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3" h="21">
                      <a:moveTo>
                        <a:pt x="0" y="10"/>
                      </a:moveTo>
                      <a:lnTo>
                        <a:pt x="202" y="0"/>
                      </a:lnTo>
                      <a:lnTo>
                        <a:pt x="202" y="11"/>
                      </a:lnTo>
                      <a:lnTo>
                        <a:pt x="0" y="20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DDDDDD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1" name="Freeform 76"/>
                <p:cNvSpPr>
                  <a:spLocks/>
                </p:cNvSpPr>
                <p:nvPr/>
              </p:nvSpPr>
              <p:spPr bwMode="auto">
                <a:xfrm>
                  <a:off x="4460" y="2656"/>
                  <a:ext cx="17" cy="84"/>
                </a:xfrm>
                <a:custGeom>
                  <a:avLst/>
                  <a:gdLst>
                    <a:gd name="T0" fmla="*/ 0 w 17"/>
                    <a:gd name="T1" fmla="*/ 0 h 84"/>
                    <a:gd name="T2" fmla="*/ 16 w 17"/>
                    <a:gd name="T3" fmla="*/ 12 h 84"/>
                    <a:gd name="T4" fmla="*/ 16 w 17"/>
                    <a:gd name="T5" fmla="*/ 79 h 84"/>
                    <a:gd name="T6" fmla="*/ 0 w 17"/>
                    <a:gd name="T7" fmla="*/ 83 h 84"/>
                    <a:gd name="T8" fmla="*/ 0 w 17"/>
                    <a:gd name="T9" fmla="*/ 0 h 8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84"/>
                    <a:gd name="T17" fmla="*/ 17 w 17"/>
                    <a:gd name="T18" fmla="*/ 84 h 8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84">
                      <a:moveTo>
                        <a:pt x="0" y="0"/>
                      </a:moveTo>
                      <a:lnTo>
                        <a:pt x="16" y="12"/>
                      </a:lnTo>
                      <a:lnTo>
                        <a:pt x="16" y="79"/>
                      </a:lnTo>
                      <a:lnTo>
                        <a:pt x="0" y="8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8705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2" name="Freeform 77"/>
                <p:cNvSpPr>
                  <a:spLocks/>
                </p:cNvSpPr>
                <p:nvPr/>
              </p:nvSpPr>
              <p:spPr bwMode="auto">
                <a:xfrm>
                  <a:off x="4116" y="2713"/>
                  <a:ext cx="17" cy="30"/>
                </a:xfrm>
                <a:custGeom>
                  <a:avLst/>
                  <a:gdLst>
                    <a:gd name="T0" fmla="*/ 0 w 17"/>
                    <a:gd name="T1" fmla="*/ 29 h 30"/>
                    <a:gd name="T2" fmla="*/ 0 w 17"/>
                    <a:gd name="T3" fmla="*/ 0 h 30"/>
                    <a:gd name="T4" fmla="*/ 16 w 17"/>
                    <a:gd name="T5" fmla="*/ 0 h 30"/>
                    <a:gd name="T6" fmla="*/ 16 w 17"/>
                    <a:gd name="T7" fmla="*/ 29 h 30"/>
                    <a:gd name="T8" fmla="*/ 0 w 17"/>
                    <a:gd name="T9" fmla="*/ 29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0"/>
                    <a:gd name="T17" fmla="*/ 17 w 17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0">
                      <a:moveTo>
                        <a:pt x="0" y="29"/>
                      </a:move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16" y="29"/>
                      </a:lnTo>
                      <a:lnTo>
                        <a:pt x="0" y="29"/>
                      </a:lnTo>
                    </a:path>
                  </a:pathLst>
                </a:custGeom>
                <a:solidFill>
                  <a:srgbClr val="D1EAF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3" name="Freeform 78"/>
                <p:cNvSpPr>
                  <a:spLocks/>
                </p:cNvSpPr>
                <p:nvPr/>
              </p:nvSpPr>
              <p:spPr bwMode="auto">
                <a:xfrm>
                  <a:off x="4256" y="2708"/>
                  <a:ext cx="17" cy="38"/>
                </a:xfrm>
                <a:custGeom>
                  <a:avLst/>
                  <a:gdLst>
                    <a:gd name="T0" fmla="*/ 0 w 17"/>
                    <a:gd name="T1" fmla="*/ 0 h 38"/>
                    <a:gd name="T2" fmla="*/ 0 w 17"/>
                    <a:gd name="T3" fmla="*/ 37 h 38"/>
                    <a:gd name="T4" fmla="*/ 16 w 17"/>
                    <a:gd name="T5" fmla="*/ 37 h 38"/>
                    <a:gd name="T6" fmla="*/ 16 w 17"/>
                    <a:gd name="T7" fmla="*/ 0 h 38"/>
                    <a:gd name="T8" fmla="*/ 0 w 17"/>
                    <a:gd name="T9" fmla="*/ 0 h 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8"/>
                    <a:gd name="T17" fmla="*/ 17 w 17"/>
                    <a:gd name="T18" fmla="*/ 38 h 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8">
                      <a:moveTo>
                        <a:pt x="0" y="0"/>
                      </a:moveTo>
                      <a:lnTo>
                        <a:pt x="0" y="37"/>
                      </a:lnTo>
                      <a:lnTo>
                        <a:pt x="16" y="37"/>
                      </a:lnTo>
                      <a:lnTo>
                        <a:pt x="16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E29679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4" name="Freeform 79"/>
                <p:cNvSpPr>
                  <a:spLocks/>
                </p:cNvSpPr>
                <p:nvPr/>
              </p:nvSpPr>
              <p:spPr bwMode="auto">
                <a:xfrm>
                  <a:off x="4259" y="2713"/>
                  <a:ext cx="17" cy="39"/>
                </a:xfrm>
                <a:custGeom>
                  <a:avLst/>
                  <a:gdLst>
                    <a:gd name="T0" fmla="*/ 0 w 17"/>
                    <a:gd name="T1" fmla="*/ 38 h 39"/>
                    <a:gd name="T2" fmla="*/ 0 w 17"/>
                    <a:gd name="T3" fmla="*/ 0 h 39"/>
                    <a:gd name="T4" fmla="*/ 16 w 17"/>
                    <a:gd name="T5" fmla="*/ 0 h 39"/>
                    <a:gd name="T6" fmla="*/ 16 w 17"/>
                    <a:gd name="T7" fmla="*/ 38 h 39"/>
                    <a:gd name="T8" fmla="*/ 0 w 17"/>
                    <a:gd name="T9" fmla="*/ 38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9"/>
                    <a:gd name="T17" fmla="*/ 17 w 17"/>
                    <a:gd name="T18" fmla="*/ 39 h 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9">
                      <a:moveTo>
                        <a:pt x="0" y="38"/>
                      </a:move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16" y="38"/>
                      </a:lnTo>
                      <a:lnTo>
                        <a:pt x="0" y="38"/>
                      </a:lnTo>
                    </a:path>
                  </a:pathLst>
                </a:custGeom>
                <a:solidFill>
                  <a:srgbClr val="D1EAF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5" name="Freeform 80"/>
                <p:cNvSpPr>
                  <a:spLocks/>
                </p:cNvSpPr>
                <p:nvPr/>
              </p:nvSpPr>
              <p:spPr bwMode="auto">
                <a:xfrm>
                  <a:off x="4186" y="2713"/>
                  <a:ext cx="17" cy="36"/>
                </a:xfrm>
                <a:custGeom>
                  <a:avLst/>
                  <a:gdLst>
                    <a:gd name="T0" fmla="*/ 0 w 17"/>
                    <a:gd name="T1" fmla="*/ 35 h 36"/>
                    <a:gd name="T2" fmla="*/ 0 w 17"/>
                    <a:gd name="T3" fmla="*/ 0 h 36"/>
                    <a:gd name="T4" fmla="*/ 16 w 17"/>
                    <a:gd name="T5" fmla="*/ 0 h 36"/>
                    <a:gd name="T6" fmla="*/ 16 w 17"/>
                    <a:gd name="T7" fmla="*/ 35 h 36"/>
                    <a:gd name="T8" fmla="*/ 0 w 17"/>
                    <a:gd name="T9" fmla="*/ 35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6"/>
                    <a:gd name="T17" fmla="*/ 17 w 17"/>
                    <a:gd name="T18" fmla="*/ 36 h 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6">
                      <a:moveTo>
                        <a:pt x="0" y="35"/>
                      </a:move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16" y="3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D1EAF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6" name="Freeform 81"/>
                <p:cNvSpPr>
                  <a:spLocks/>
                </p:cNvSpPr>
                <p:nvPr/>
              </p:nvSpPr>
              <p:spPr bwMode="auto">
                <a:xfrm>
                  <a:off x="4372" y="2660"/>
                  <a:ext cx="62" cy="95"/>
                </a:xfrm>
                <a:custGeom>
                  <a:avLst/>
                  <a:gdLst>
                    <a:gd name="T0" fmla="*/ 0 w 62"/>
                    <a:gd name="T1" fmla="*/ 0 h 95"/>
                    <a:gd name="T2" fmla="*/ 61 w 62"/>
                    <a:gd name="T3" fmla="*/ 6 h 95"/>
                    <a:gd name="T4" fmla="*/ 61 w 62"/>
                    <a:gd name="T5" fmla="*/ 90 h 95"/>
                    <a:gd name="T6" fmla="*/ 0 w 62"/>
                    <a:gd name="T7" fmla="*/ 94 h 95"/>
                    <a:gd name="T8" fmla="*/ 0 w 62"/>
                    <a:gd name="T9" fmla="*/ 0 h 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2"/>
                    <a:gd name="T16" fmla="*/ 0 h 95"/>
                    <a:gd name="T17" fmla="*/ 62 w 62"/>
                    <a:gd name="T18" fmla="*/ 95 h 9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2" h="95">
                      <a:moveTo>
                        <a:pt x="0" y="0"/>
                      </a:moveTo>
                      <a:lnTo>
                        <a:pt x="61" y="6"/>
                      </a:lnTo>
                      <a:lnTo>
                        <a:pt x="61" y="90"/>
                      </a:lnTo>
                      <a:lnTo>
                        <a:pt x="0" y="9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2D2D2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7" name="Freeform 82"/>
                <p:cNvSpPr>
                  <a:spLocks/>
                </p:cNvSpPr>
                <p:nvPr/>
              </p:nvSpPr>
              <p:spPr bwMode="auto">
                <a:xfrm>
                  <a:off x="4372" y="2660"/>
                  <a:ext cx="62" cy="17"/>
                </a:xfrm>
                <a:custGeom>
                  <a:avLst/>
                  <a:gdLst>
                    <a:gd name="T0" fmla="*/ 0 w 62"/>
                    <a:gd name="T1" fmla="*/ 0 h 17"/>
                    <a:gd name="T2" fmla="*/ 61 w 62"/>
                    <a:gd name="T3" fmla="*/ 8 h 17"/>
                    <a:gd name="T4" fmla="*/ 61 w 62"/>
                    <a:gd name="T5" fmla="*/ 16 h 17"/>
                    <a:gd name="T6" fmla="*/ 0 w 62"/>
                    <a:gd name="T7" fmla="*/ 8 h 17"/>
                    <a:gd name="T8" fmla="*/ 0 w 62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2"/>
                    <a:gd name="T16" fmla="*/ 0 h 17"/>
                    <a:gd name="T17" fmla="*/ 62 w 62"/>
                    <a:gd name="T18" fmla="*/ 17 h 1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2" h="17">
                      <a:moveTo>
                        <a:pt x="0" y="0"/>
                      </a:moveTo>
                      <a:lnTo>
                        <a:pt x="61" y="8"/>
                      </a:lnTo>
                      <a:lnTo>
                        <a:pt x="61" y="16"/>
                      </a:lnTo>
                      <a:lnTo>
                        <a:pt x="0" y="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8705A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8" name="Freeform 83"/>
                <p:cNvSpPr>
                  <a:spLocks/>
                </p:cNvSpPr>
                <p:nvPr/>
              </p:nvSpPr>
              <p:spPr bwMode="auto">
                <a:xfrm>
                  <a:off x="4372" y="2694"/>
                  <a:ext cx="62" cy="61"/>
                </a:xfrm>
                <a:custGeom>
                  <a:avLst/>
                  <a:gdLst>
                    <a:gd name="T0" fmla="*/ 0 w 62"/>
                    <a:gd name="T1" fmla="*/ 0 h 61"/>
                    <a:gd name="T2" fmla="*/ 61 w 62"/>
                    <a:gd name="T3" fmla="*/ 4 h 61"/>
                    <a:gd name="T4" fmla="*/ 61 w 62"/>
                    <a:gd name="T5" fmla="*/ 56 h 61"/>
                    <a:gd name="T6" fmla="*/ 0 w 62"/>
                    <a:gd name="T7" fmla="*/ 60 h 61"/>
                    <a:gd name="T8" fmla="*/ 0 w 62"/>
                    <a:gd name="T9" fmla="*/ 0 h 6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2"/>
                    <a:gd name="T16" fmla="*/ 0 h 61"/>
                    <a:gd name="T17" fmla="*/ 62 w 62"/>
                    <a:gd name="T18" fmla="*/ 61 h 6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2" h="61">
                      <a:moveTo>
                        <a:pt x="0" y="0"/>
                      </a:moveTo>
                      <a:lnTo>
                        <a:pt x="61" y="4"/>
                      </a:lnTo>
                      <a:lnTo>
                        <a:pt x="61" y="56"/>
                      </a:lnTo>
                      <a:lnTo>
                        <a:pt x="0" y="6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9ABB6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9" name="Freeform 84"/>
                <p:cNvSpPr>
                  <a:spLocks/>
                </p:cNvSpPr>
                <p:nvPr/>
              </p:nvSpPr>
              <p:spPr bwMode="auto">
                <a:xfrm>
                  <a:off x="4358" y="2729"/>
                  <a:ext cx="17" cy="47"/>
                </a:xfrm>
                <a:custGeom>
                  <a:avLst/>
                  <a:gdLst>
                    <a:gd name="T0" fmla="*/ 0 w 17"/>
                    <a:gd name="T1" fmla="*/ 0 h 47"/>
                    <a:gd name="T2" fmla="*/ 0 w 17"/>
                    <a:gd name="T3" fmla="*/ 0 h 47"/>
                    <a:gd name="T4" fmla="*/ 1 w 17"/>
                    <a:gd name="T5" fmla="*/ 6 h 47"/>
                    <a:gd name="T6" fmla="*/ 2 w 17"/>
                    <a:gd name="T7" fmla="*/ 11 h 47"/>
                    <a:gd name="T8" fmla="*/ 5 w 17"/>
                    <a:gd name="T9" fmla="*/ 14 h 47"/>
                    <a:gd name="T10" fmla="*/ 5 w 17"/>
                    <a:gd name="T11" fmla="*/ 16 h 47"/>
                    <a:gd name="T12" fmla="*/ 5 w 17"/>
                    <a:gd name="T13" fmla="*/ 20 h 47"/>
                    <a:gd name="T14" fmla="*/ 5 w 17"/>
                    <a:gd name="T15" fmla="*/ 22 h 47"/>
                    <a:gd name="T16" fmla="*/ 5 w 17"/>
                    <a:gd name="T17" fmla="*/ 28 h 47"/>
                    <a:gd name="T18" fmla="*/ 5 w 17"/>
                    <a:gd name="T19" fmla="*/ 30 h 47"/>
                    <a:gd name="T20" fmla="*/ 5 w 17"/>
                    <a:gd name="T21" fmla="*/ 40 h 47"/>
                    <a:gd name="T22" fmla="*/ 5 w 17"/>
                    <a:gd name="T23" fmla="*/ 42 h 47"/>
                    <a:gd name="T24" fmla="*/ 5 w 17"/>
                    <a:gd name="T25" fmla="*/ 44 h 47"/>
                    <a:gd name="T26" fmla="*/ 5 w 17"/>
                    <a:gd name="T27" fmla="*/ 46 h 47"/>
                    <a:gd name="T28" fmla="*/ 7 w 17"/>
                    <a:gd name="T29" fmla="*/ 46 h 47"/>
                    <a:gd name="T30" fmla="*/ 7 w 17"/>
                    <a:gd name="T31" fmla="*/ 40 h 47"/>
                    <a:gd name="T32" fmla="*/ 7 w 17"/>
                    <a:gd name="T33" fmla="*/ 30 h 47"/>
                    <a:gd name="T34" fmla="*/ 7 w 17"/>
                    <a:gd name="T35" fmla="*/ 26 h 47"/>
                    <a:gd name="T36" fmla="*/ 8 w 17"/>
                    <a:gd name="T37" fmla="*/ 21 h 47"/>
                    <a:gd name="T38" fmla="*/ 8 w 17"/>
                    <a:gd name="T39" fmla="*/ 17 h 47"/>
                    <a:gd name="T40" fmla="*/ 10 w 17"/>
                    <a:gd name="T41" fmla="*/ 13 h 47"/>
                    <a:gd name="T42" fmla="*/ 10 w 17"/>
                    <a:gd name="T43" fmla="*/ 11 h 47"/>
                    <a:gd name="T44" fmla="*/ 12 w 17"/>
                    <a:gd name="T45" fmla="*/ 6 h 47"/>
                    <a:gd name="T46" fmla="*/ 16 w 17"/>
                    <a:gd name="T47" fmla="*/ 2 h 47"/>
                    <a:gd name="T48" fmla="*/ 13 w 17"/>
                    <a:gd name="T49" fmla="*/ 2 h 47"/>
                    <a:gd name="T50" fmla="*/ 10 w 17"/>
                    <a:gd name="T51" fmla="*/ 9 h 47"/>
                    <a:gd name="T52" fmla="*/ 11 w 17"/>
                    <a:gd name="T53" fmla="*/ 5 h 47"/>
                    <a:gd name="T54" fmla="*/ 11 w 17"/>
                    <a:gd name="T55" fmla="*/ 2 h 47"/>
                    <a:gd name="T56" fmla="*/ 11 w 17"/>
                    <a:gd name="T57" fmla="*/ 1 h 47"/>
                    <a:gd name="T58" fmla="*/ 10 w 17"/>
                    <a:gd name="T59" fmla="*/ 5 h 47"/>
                    <a:gd name="T60" fmla="*/ 10 w 17"/>
                    <a:gd name="T61" fmla="*/ 9 h 47"/>
                    <a:gd name="T62" fmla="*/ 8 w 17"/>
                    <a:gd name="T63" fmla="*/ 12 h 47"/>
                    <a:gd name="T64" fmla="*/ 8 w 17"/>
                    <a:gd name="T65" fmla="*/ 14 h 47"/>
                    <a:gd name="T66" fmla="*/ 7 w 17"/>
                    <a:gd name="T67" fmla="*/ 18 h 47"/>
                    <a:gd name="T68" fmla="*/ 7 w 17"/>
                    <a:gd name="T69" fmla="*/ 23 h 47"/>
                    <a:gd name="T70" fmla="*/ 7 w 17"/>
                    <a:gd name="T71" fmla="*/ 16 h 47"/>
                    <a:gd name="T72" fmla="*/ 7 w 17"/>
                    <a:gd name="T73" fmla="*/ 13 h 47"/>
                    <a:gd name="T74" fmla="*/ 7 w 17"/>
                    <a:gd name="T75" fmla="*/ 9 h 47"/>
                    <a:gd name="T76" fmla="*/ 8 w 17"/>
                    <a:gd name="T77" fmla="*/ 4 h 47"/>
                    <a:gd name="T78" fmla="*/ 8 w 17"/>
                    <a:gd name="T79" fmla="*/ 1 h 47"/>
                    <a:gd name="T80" fmla="*/ 8 w 17"/>
                    <a:gd name="T81" fmla="*/ 1 h 47"/>
                    <a:gd name="T82" fmla="*/ 7 w 17"/>
                    <a:gd name="T83" fmla="*/ 8 h 47"/>
                    <a:gd name="T84" fmla="*/ 7 w 17"/>
                    <a:gd name="T85" fmla="*/ 11 h 47"/>
                    <a:gd name="T86" fmla="*/ 5 w 17"/>
                    <a:gd name="T87" fmla="*/ 5 h 47"/>
                    <a:gd name="T88" fmla="*/ 5 w 17"/>
                    <a:gd name="T89" fmla="*/ 1 h 47"/>
                    <a:gd name="T90" fmla="*/ 5 w 17"/>
                    <a:gd name="T91" fmla="*/ 5 h 47"/>
                    <a:gd name="T92" fmla="*/ 6 w 17"/>
                    <a:gd name="T93" fmla="*/ 11 h 47"/>
                    <a:gd name="T94" fmla="*/ 6 w 17"/>
                    <a:gd name="T95" fmla="*/ 16 h 47"/>
                    <a:gd name="T96" fmla="*/ 6 w 17"/>
                    <a:gd name="T97" fmla="*/ 17 h 47"/>
                    <a:gd name="T98" fmla="*/ 6 w 17"/>
                    <a:gd name="T99" fmla="*/ 25 h 47"/>
                    <a:gd name="T100" fmla="*/ 5 w 17"/>
                    <a:gd name="T101" fmla="*/ 17 h 47"/>
                    <a:gd name="T102" fmla="*/ 5 w 17"/>
                    <a:gd name="T103" fmla="*/ 12 h 47"/>
                    <a:gd name="T104" fmla="*/ 5 w 17"/>
                    <a:gd name="T105" fmla="*/ 0 h 47"/>
                    <a:gd name="T106" fmla="*/ 2 w 17"/>
                    <a:gd name="T107" fmla="*/ 0 h 47"/>
                    <a:gd name="T108" fmla="*/ 5 w 17"/>
                    <a:gd name="T109" fmla="*/ 11 h 47"/>
                    <a:gd name="T110" fmla="*/ 1 w 17"/>
                    <a:gd name="T111" fmla="*/ 3 h 47"/>
                    <a:gd name="T112" fmla="*/ 0 w 17"/>
                    <a:gd name="T113" fmla="*/ 0 h 47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7"/>
                    <a:gd name="T172" fmla="*/ 0 h 47"/>
                    <a:gd name="T173" fmla="*/ 17 w 17"/>
                    <a:gd name="T174" fmla="*/ 47 h 47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7" h="4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" y="6"/>
                      </a:lnTo>
                      <a:lnTo>
                        <a:pt x="2" y="11"/>
                      </a:lnTo>
                      <a:lnTo>
                        <a:pt x="5" y="14"/>
                      </a:lnTo>
                      <a:lnTo>
                        <a:pt x="5" y="16"/>
                      </a:lnTo>
                      <a:lnTo>
                        <a:pt x="5" y="20"/>
                      </a:lnTo>
                      <a:lnTo>
                        <a:pt x="5" y="22"/>
                      </a:lnTo>
                      <a:lnTo>
                        <a:pt x="5" y="28"/>
                      </a:lnTo>
                      <a:lnTo>
                        <a:pt x="5" y="30"/>
                      </a:lnTo>
                      <a:lnTo>
                        <a:pt x="5" y="40"/>
                      </a:lnTo>
                      <a:lnTo>
                        <a:pt x="5" y="42"/>
                      </a:lnTo>
                      <a:lnTo>
                        <a:pt x="5" y="44"/>
                      </a:lnTo>
                      <a:lnTo>
                        <a:pt x="5" y="46"/>
                      </a:lnTo>
                      <a:lnTo>
                        <a:pt x="7" y="46"/>
                      </a:lnTo>
                      <a:lnTo>
                        <a:pt x="7" y="40"/>
                      </a:lnTo>
                      <a:lnTo>
                        <a:pt x="7" y="30"/>
                      </a:lnTo>
                      <a:lnTo>
                        <a:pt x="7" y="26"/>
                      </a:lnTo>
                      <a:lnTo>
                        <a:pt x="8" y="21"/>
                      </a:lnTo>
                      <a:lnTo>
                        <a:pt x="8" y="17"/>
                      </a:lnTo>
                      <a:lnTo>
                        <a:pt x="10" y="13"/>
                      </a:lnTo>
                      <a:lnTo>
                        <a:pt x="10" y="11"/>
                      </a:lnTo>
                      <a:lnTo>
                        <a:pt x="12" y="6"/>
                      </a:lnTo>
                      <a:lnTo>
                        <a:pt x="16" y="2"/>
                      </a:lnTo>
                      <a:lnTo>
                        <a:pt x="13" y="2"/>
                      </a:lnTo>
                      <a:lnTo>
                        <a:pt x="10" y="9"/>
                      </a:lnTo>
                      <a:lnTo>
                        <a:pt x="11" y="5"/>
                      </a:lnTo>
                      <a:lnTo>
                        <a:pt x="11" y="2"/>
                      </a:lnTo>
                      <a:lnTo>
                        <a:pt x="11" y="1"/>
                      </a:lnTo>
                      <a:lnTo>
                        <a:pt x="10" y="5"/>
                      </a:lnTo>
                      <a:lnTo>
                        <a:pt x="10" y="9"/>
                      </a:lnTo>
                      <a:lnTo>
                        <a:pt x="8" y="12"/>
                      </a:lnTo>
                      <a:lnTo>
                        <a:pt x="8" y="14"/>
                      </a:lnTo>
                      <a:lnTo>
                        <a:pt x="7" y="18"/>
                      </a:lnTo>
                      <a:lnTo>
                        <a:pt x="7" y="23"/>
                      </a:lnTo>
                      <a:lnTo>
                        <a:pt x="7" y="16"/>
                      </a:lnTo>
                      <a:lnTo>
                        <a:pt x="7" y="13"/>
                      </a:lnTo>
                      <a:lnTo>
                        <a:pt x="7" y="9"/>
                      </a:lnTo>
                      <a:lnTo>
                        <a:pt x="8" y="4"/>
                      </a:lnTo>
                      <a:lnTo>
                        <a:pt x="8" y="1"/>
                      </a:lnTo>
                      <a:lnTo>
                        <a:pt x="7" y="8"/>
                      </a:lnTo>
                      <a:lnTo>
                        <a:pt x="7" y="11"/>
                      </a:lnTo>
                      <a:lnTo>
                        <a:pt x="5" y="5"/>
                      </a:lnTo>
                      <a:lnTo>
                        <a:pt x="5" y="1"/>
                      </a:lnTo>
                      <a:lnTo>
                        <a:pt x="5" y="5"/>
                      </a:lnTo>
                      <a:lnTo>
                        <a:pt x="6" y="11"/>
                      </a:lnTo>
                      <a:lnTo>
                        <a:pt x="6" y="16"/>
                      </a:lnTo>
                      <a:lnTo>
                        <a:pt x="6" y="17"/>
                      </a:lnTo>
                      <a:lnTo>
                        <a:pt x="6" y="25"/>
                      </a:lnTo>
                      <a:lnTo>
                        <a:pt x="5" y="17"/>
                      </a:lnTo>
                      <a:lnTo>
                        <a:pt x="5" y="12"/>
                      </a:lnTo>
                      <a:lnTo>
                        <a:pt x="5" y="0"/>
                      </a:lnTo>
                      <a:lnTo>
                        <a:pt x="2" y="0"/>
                      </a:lnTo>
                      <a:lnTo>
                        <a:pt x="5" y="11"/>
                      </a:lnTo>
                      <a:lnTo>
                        <a:pt x="1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75E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0" name="Freeform 85"/>
                <p:cNvSpPr>
                  <a:spLocks/>
                </p:cNvSpPr>
                <p:nvPr/>
              </p:nvSpPr>
              <p:spPr bwMode="auto">
                <a:xfrm>
                  <a:off x="4344" y="2671"/>
                  <a:ext cx="37" cy="69"/>
                </a:xfrm>
                <a:custGeom>
                  <a:avLst/>
                  <a:gdLst>
                    <a:gd name="T0" fmla="*/ 26 w 37"/>
                    <a:gd name="T1" fmla="*/ 66 h 69"/>
                    <a:gd name="T2" fmla="*/ 30 w 37"/>
                    <a:gd name="T3" fmla="*/ 65 h 69"/>
                    <a:gd name="T4" fmla="*/ 30 w 37"/>
                    <a:gd name="T5" fmla="*/ 62 h 69"/>
                    <a:gd name="T6" fmla="*/ 32 w 37"/>
                    <a:gd name="T7" fmla="*/ 57 h 69"/>
                    <a:gd name="T8" fmla="*/ 31 w 37"/>
                    <a:gd name="T9" fmla="*/ 53 h 69"/>
                    <a:gd name="T10" fmla="*/ 30 w 37"/>
                    <a:gd name="T11" fmla="*/ 49 h 69"/>
                    <a:gd name="T12" fmla="*/ 29 w 37"/>
                    <a:gd name="T13" fmla="*/ 44 h 69"/>
                    <a:gd name="T14" fmla="*/ 36 w 37"/>
                    <a:gd name="T15" fmla="*/ 41 h 69"/>
                    <a:gd name="T16" fmla="*/ 33 w 37"/>
                    <a:gd name="T17" fmla="*/ 39 h 69"/>
                    <a:gd name="T18" fmla="*/ 28 w 37"/>
                    <a:gd name="T19" fmla="*/ 38 h 69"/>
                    <a:gd name="T20" fmla="*/ 30 w 37"/>
                    <a:gd name="T21" fmla="*/ 34 h 69"/>
                    <a:gd name="T22" fmla="*/ 29 w 37"/>
                    <a:gd name="T23" fmla="*/ 29 h 69"/>
                    <a:gd name="T24" fmla="*/ 31 w 37"/>
                    <a:gd name="T25" fmla="*/ 22 h 69"/>
                    <a:gd name="T26" fmla="*/ 27 w 37"/>
                    <a:gd name="T27" fmla="*/ 18 h 69"/>
                    <a:gd name="T28" fmla="*/ 25 w 37"/>
                    <a:gd name="T29" fmla="*/ 13 h 69"/>
                    <a:gd name="T30" fmla="*/ 21 w 37"/>
                    <a:gd name="T31" fmla="*/ 5 h 69"/>
                    <a:gd name="T32" fmla="*/ 19 w 37"/>
                    <a:gd name="T33" fmla="*/ 12 h 69"/>
                    <a:gd name="T34" fmla="*/ 17 w 37"/>
                    <a:gd name="T35" fmla="*/ 12 h 69"/>
                    <a:gd name="T36" fmla="*/ 15 w 37"/>
                    <a:gd name="T37" fmla="*/ 4 h 69"/>
                    <a:gd name="T38" fmla="*/ 12 w 37"/>
                    <a:gd name="T39" fmla="*/ 0 h 69"/>
                    <a:gd name="T40" fmla="*/ 10 w 37"/>
                    <a:gd name="T41" fmla="*/ 5 h 69"/>
                    <a:gd name="T42" fmla="*/ 10 w 37"/>
                    <a:gd name="T43" fmla="*/ 14 h 69"/>
                    <a:gd name="T44" fmla="*/ 6 w 37"/>
                    <a:gd name="T45" fmla="*/ 16 h 69"/>
                    <a:gd name="T46" fmla="*/ 10 w 37"/>
                    <a:gd name="T47" fmla="*/ 24 h 69"/>
                    <a:gd name="T48" fmla="*/ 8 w 37"/>
                    <a:gd name="T49" fmla="*/ 26 h 69"/>
                    <a:gd name="T50" fmla="*/ 3 w 37"/>
                    <a:gd name="T51" fmla="*/ 23 h 69"/>
                    <a:gd name="T52" fmla="*/ 4 w 37"/>
                    <a:gd name="T53" fmla="*/ 29 h 69"/>
                    <a:gd name="T54" fmla="*/ 3 w 37"/>
                    <a:gd name="T55" fmla="*/ 29 h 69"/>
                    <a:gd name="T56" fmla="*/ 3 w 37"/>
                    <a:gd name="T57" fmla="*/ 33 h 69"/>
                    <a:gd name="T58" fmla="*/ 3 w 37"/>
                    <a:gd name="T59" fmla="*/ 37 h 69"/>
                    <a:gd name="T60" fmla="*/ 3 w 37"/>
                    <a:gd name="T61" fmla="*/ 39 h 69"/>
                    <a:gd name="T62" fmla="*/ 4 w 37"/>
                    <a:gd name="T63" fmla="*/ 44 h 69"/>
                    <a:gd name="T64" fmla="*/ 4 w 37"/>
                    <a:gd name="T65" fmla="*/ 50 h 69"/>
                    <a:gd name="T66" fmla="*/ 3 w 37"/>
                    <a:gd name="T67" fmla="*/ 52 h 69"/>
                    <a:gd name="T68" fmla="*/ 3 w 37"/>
                    <a:gd name="T69" fmla="*/ 54 h 69"/>
                    <a:gd name="T70" fmla="*/ 0 w 37"/>
                    <a:gd name="T71" fmla="*/ 58 h 69"/>
                    <a:gd name="T72" fmla="*/ 4 w 37"/>
                    <a:gd name="T73" fmla="*/ 61 h 69"/>
                    <a:gd name="T74" fmla="*/ 6 w 37"/>
                    <a:gd name="T75" fmla="*/ 65 h 69"/>
                    <a:gd name="T76" fmla="*/ 9 w 37"/>
                    <a:gd name="T77" fmla="*/ 67 h 69"/>
                    <a:gd name="T78" fmla="*/ 15 w 37"/>
                    <a:gd name="T79" fmla="*/ 66 h 69"/>
                    <a:gd name="T80" fmla="*/ 17 w 37"/>
                    <a:gd name="T81" fmla="*/ 67 h 69"/>
                    <a:gd name="T82" fmla="*/ 21 w 37"/>
                    <a:gd name="T83" fmla="*/ 68 h 69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37"/>
                    <a:gd name="T127" fmla="*/ 0 h 69"/>
                    <a:gd name="T128" fmla="*/ 37 w 37"/>
                    <a:gd name="T129" fmla="*/ 69 h 69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37" h="69">
                      <a:moveTo>
                        <a:pt x="21" y="63"/>
                      </a:moveTo>
                      <a:lnTo>
                        <a:pt x="24" y="65"/>
                      </a:lnTo>
                      <a:lnTo>
                        <a:pt x="26" y="66"/>
                      </a:lnTo>
                      <a:lnTo>
                        <a:pt x="28" y="65"/>
                      </a:lnTo>
                      <a:lnTo>
                        <a:pt x="29" y="65"/>
                      </a:lnTo>
                      <a:lnTo>
                        <a:pt x="30" y="65"/>
                      </a:lnTo>
                      <a:lnTo>
                        <a:pt x="31" y="63"/>
                      </a:lnTo>
                      <a:lnTo>
                        <a:pt x="30" y="63"/>
                      </a:lnTo>
                      <a:lnTo>
                        <a:pt x="30" y="62"/>
                      </a:lnTo>
                      <a:lnTo>
                        <a:pt x="32" y="61"/>
                      </a:lnTo>
                      <a:lnTo>
                        <a:pt x="33" y="58"/>
                      </a:lnTo>
                      <a:lnTo>
                        <a:pt x="32" y="57"/>
                      </a:lnTo>
                      <a:lnTo>
                        <a:pt x="31" y="56"/>
                      </a:lnTo>
                      <a:lnTo>
                        <a:pt x="29" y="55"/>
                      </a:lnTo>
                      <a:lnTo>
                        <a:pt x="31" y="53"/>
                      </a:lnTo>
                      <a:lnTo>
                        <a:pt x="31" y="51"/>
                      </a:lnTo>
                      <a:lnTo>
                        <a:pt x="29" y="51"/>
                      </a:lnTo>
                      <a:lnTo>
                        <a:pt x="30" y="49"/>
                      </a:lnTo>
                      <a:lnTo>
                        <a:pt x="29" y="48"/>
                      </a:lnTo>
                      <a:lnTo>
                        <a:pt x="27" y="48"/>
                      </a:lnTo>
                      <a:lnTo>
                        <a:pt x="29" y="44"/>
                      </a:lnTo>
                      <a:lnTo>
                        <a:pt x="32" y="44"/>
                      </a:lnTo>
                      <a:lnTo>
                        <a:pt x="33" y="44"/>
                      </a:lnTo>
                      <a:lnTo>
                        <a:pt x="36" y="41"/>
                      </a:lnTo>
                      <a:lnTo>
                        <a:pt x="34" y="41"/>
                      </a:lnTo>
                      <a:lnTo>
                        <a:pt x="33" y="41"/>
                      </a:lnTo>
                      <a:lnTo>
                        <a:pt x="33" y="39"/>
                      </a:lnTo>
                      <a:lnTo>
                        <a:pt x="32" y="39"/>
                      </a:lnTo>
                      <a:lnTo>
                        <a:pt x="29" y="39"/>
                      </a:lnTo>
                      <a:lnTo>
                        <a:pt x="28" y="38"/>
                      </a:lnTo>
                      <a:lnTo>
                        <a:pt x="31" y="36"/>
                      </a:lnTo>
                      <a:lnTo>
                        <a:pt x="32" y="34"/>
                      </a:lnTo>
                      <a:lnTo>
                        <a:pt x="30" y="34"/>
                      </a:lnTo>
                      <a:lnTo>
                        <a:pt x="29" y="34"/>
                      </a:lnTo>
                      <a:lnTo>
                        <a:pt x="31" y="29"/>
                      </a:lnTo>
                      <a:lnTo>
                        <a:pt x="29" y="29"/>
                      </a:lnTo>
                      <a:lnTo>
                        <a:pt x="28" y="28"/>
                      </a:lnTo>
                      <a:lnTo>
                        <a:pt x="30" y="26"/>
                      </a:lnTo>
                      <a:lnTo>
                        <a:pt x="31" y="22"/>
                      </a:lnTo>
                      <a:lnTo>
                        <a:pt x="30" y="19"/>
                      </a:lnTo>
                      <a:lnTo>
                        <a:pt x="29" y="18"/>
                      </a:lnTo>
                      <a:lnTo>
                        <a:pt x="27" y="18"/>
                      </a:lnTo>
                      <a:lnTo>
                        <a:pt x="27" y="16"/>
                      </a:lnTo>
                      <a:lnTo>
                        <a:pt x="27" y="14"/>
                      </a:lnTo>
                      <a:lnTo>
                        <a:pt x="25" y="13"/>
                      </a:lnTo>
                      <a:lnTo>
                        <a:pt x="24" y="13"/>
                      </a:lnTo>
                      <a:lnTo>
                        <a:pt x="24" y="9"/>
                      </a:lnTo>
                      <a:lnTo>
                        <a:pt x="21" y="5"/>
                      </a:lnTo>
                      <a:lnTo>
                        <a:pt x="21" y="10"/>
                      </a:lnTo>
                      <a:lnTo>
                        <a:pt x="20" y="15"/>
                      </a:lnTo>
                      <a:lnTo>
                        <a:pt x="19" y="12"/>
                      </a:lnTo>
                      <a:lnTo>
                        <a:pt x="18" y="8"/>
                      </a:lnTo>
                      <a:lnTo>
                        <a:pt x="18" y="11"/>
                      </a:lnTo>
                      <a:lnTo>
                        <a:pt x="17" y="12"/>
                      </a:lnTo>
                      <a:lnTo>
                        <a:pt x="16" y="5"/>
                      </a:lnTo>
                      <a:lnTo>
                        <a:pt x="16" y="2"/>
                      </a:lnTo>
                      <a:lnTo>
                        <a:pt x="15" y="4"/>
                      </a:lnTo>
                      <a:lnTo>
                        <a:pt x="15" y="6"/>
                      </a:lnTo>
                      <a:lnTo>
                        <a:pt x="14" y="4"/>
                      </a:lnTo>
                      <a:lnTo>
                        <a:pt x="12" y="0"/>
                      </a:lnTo>
                      <a:lnTo>
                        <a:pt x="12" y="4"/>
                      </a:lnTo>
                      <a:lnTo>
                        <a:pt x="12" y="6"/>
                      </a:lnTo>
                      <a:lnTo>
                        <a:pt x="10" y="5"/>
                      </a:lnTo>
                      <a:lnTo>
                        <a:pt x="9" y="6"/>
                      </a:lnTo>
                      <a:lnTo>
                        <a:pt x="10" y="10"/>
                      </a:lnTo>
                      <a:lnTo>
                        <a:pt x="10" y="14"/>
                      </a:lnTo>
                      <a:lnTo>
                        <a:pt x="10" y="16"/>
                      </a:lnTo>
                      <a:lnTo>
                        <a:pt x="8" y="16"/>
                      </a:lnTo>
                      <a:lnTo>
                        <a:pt x="6" y="16"/>
                      </a:lnTo>
                      <a:lnTo>
                        <a:pt x="8" y="19"/>
                      </a:lnTo>
                      <a:lnTo>
                        <a:pt x="10" y="22"/>
                      </a:lnTo>
                      <a:lnTo>
                        <a:pt x="10" y="24"/>
                      </a:lnTo>
                      <a:lnTo>
                        <a:pt x="8" y="22"/>
                      </a:lnTo>
                      <a:lnTo>
                        <a:pt x="7" y="23"/>
                      </a:lnTo>
                      <a:lnTo>
                        <a:pt x="8" y="26"/>
                      </a:lnTo>
                      <a:lnTo>
                        <a:pt x="6" y="25"/>
                      </a:lnTo>
                      <a:lnTo>
                        <a:pt x="3" y="23"/>
                      </a:lnTo>
                      <a:lnTo>
                        <a:pt x="3" y="26"/>
                      </a:lnTo>
                      <a:lnTo>
                        <a:pt x="3" y="27"/>
                      </a:lnTo>
                      <a:lnTo>
                        <a:pt x="4" y="29"/>
                      </a:lnTo>
                      <a:lnTo>
                        <a:pt x="3" y="28"/>
                      </a:lnTo>
                      <a:lnTo>
                        <a:pt x="3" y="27"/>
                      </a:lnTo>
                      <a:lnTo>
                        <a:pt x="3" y="29"/>
                      </a:lnTo>
                      <a:lnTo>
                        <a:pt x="3" y="32"/>
                      </a:lnTo>
                      <a:lnTo>
                        <a:pt x="3" y="33"/>
                      </a:lnTo>
                      <a:lnTo>
                        <a:pt x="3" y="34"/>
                      </a:lnTo>
                      <a:lnTo>
                        <a:pt x="3" y="37"/>
                      </a:lnTo>
                      <a:lnTo>
                        <a:pt x="2" y="38"/>
                      </a:lnTo>
                      <a:lnTo>
                        <a:pt x="3" y="38"/>
                      </a:lnTo>
                      <a:lnTo>
                        <a:pt x="3" y="39"/>
                      </a:lnTo>
                      <a:lnTo>
                        <a:pt x="6" y="41"/>
                      </a:lnTo>
                      <a:lnTo>
                        <a:pt x="4" y="43"/>
                      </a:lnTo>
                      <a:lnTo>
                        <a:pt x="4" y="44"/>
                      </a:lnTo>
                      <a:lnTo>
                        <a:pt x="4" y="45"/>
                      </a:lnTo>
                      <a:lnTo>
                        <a:pt x="6" y="48"/>
                      </a:lnTo>
                      <a:lnTo>
                        <a:pt x="4" y="50"/>
                      </a:lnTo>
                      <a:lnTo>
                        <a:pt x="3" y="49"/>
                      </a:lnTo>
                      <a:lnTo>
                        <a:pt x="2" y="49"/>
                      </a:lnTo>
                      <a:lnTo>
                        <a:pt x="3" y="52"/>
                      </a:lnTo>
                      <a:lnTo>
                        <a:pt x="3" y="53"/>
                      </a:lnTo>
                      <a:lnTo>
                        <a:pt x="4" y="54"/>
                      </a:lnTo>
                      <a:lnTo>
                        <a:pt x="3" y="54"/>
                      </a:lnTo>
                      <a:lnTo>
                        <a:pt x="2" y="55"/>
                      </a:lnTo>
                      <a:lnTo>
                        <a:pt x="2" y="57"/>
                      </a:lnTo>
                      <a:lnTo>
                        <a:pt x="0" y="58"/>
                      </a:lnTo>
                      <a:lnTo>
                        <a:pt x="2" y="61"/>
                      </a:lnTo>
                      <a:lnTo>
                        <a:pt x="3" y="61"/>
                      </a:lnTo>
                      <a:lnTo>
                        <a:pt x="4" y="61"/>
                      </a:lnTo>
                      <a:lnTo>
                        <a:pt x="3" y="63"/>
                      </a:lnTo>
                      <a:lnTo>
                        <a:pt x="6" y="65"/>
                      </a:lnTo>
                      <a:lnTo>
                        <a:pt x="8" y="63"/>
                      </a:lnTo>
                      <a:lnTo>
                        <a:pt x="10" y="65"/>
                      </a:lnTo>
                      <a:lnTo>
                        <a:pt x="9" y="67"/>
                      </a:lnTo>
                      <a:lnTo>
                        <a:pt x="11" y="68"/>
                      </a:lnTo>
                      <a:lnTo>
                        <a:pt x="14" y="68"/>
                      </a:lnTo>
                      <a:lnTo>
                        <a:pt x="15" y="66"/>
                      </a:lnTo>
                      <a:lnTo>
                        <a:pt x="16" y="65"/>
                      </a:lnTo>
                      <a:lnTo>
                        <a:pt x="17" y="65"/>
                      </a:lnTo>
                      <a:lnTo>
                        <a:pt x="17" y="67"/>
                      </a:lnTo>
                      <a:lnTo>
                        <a:pt x="18" y="67"/>
                      </a:lnTo>
                      <a:lnTo>
                        <a:pt x="20" y="66"/>
                      </a:lnTo>
                      <a:lnTo>
                        <a:pt x="21" y="68"/>
                      </a:lnTo>
                      <a:lnTo>
                        <a:pt x="21" y="66"/>
                      </a:lnTo>
                      <a:lnTo>
                        <a:pt x="21" y="63"/>
                      </a:lnTo>
                    </a:path>
                  </a:pathLst>
                </a:custGeom>
                <a:solidFill>
                  <a:srgbClr val="16BD4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1" name="Freeform 86"/>
                <p:cNvSpPr>
                  <a:spLocks/>
                </p:cNvSpPr>
                <p:nvPr/>
              </p:nvSpPr>
              <p:spPr bwMode="auto">
                <a:xfrm>
                  <a:off x="4193" y="2727"/>
                  <a:ext cx="17" cy="38"/>
                </a:xfrm>
                <a:custGeom>
                  <a:avLst/>
                  <a:gdLst>
                    <a:gd name="T0" fmla="*/ 0 w 17"/>
                    <a:gd name="T1" fmla="*/ 0 h 38"/>
                    <a:gd name="T2" fmla="*/ 0 w 17"/>
                    <a:gd name="T3" fmla="*/ 0 h 38"/>
                    <a:gd name="T4" fmla="*/ 2 w 17"/>
                    <a:gd name="T5" fmla="*/ 4 h 38"/>
                    <a:gd name="T6" fmla="*/ 2 w 17"/>
                    <a:gd name="T7" fmla="*/ 7 h 38"/>
                    <a:gd name="T8" fmla="*/ 3 w 17"/>
                    <a:gd name="T9" fmla="*/ 10 h 38"/>
                    <a:gd name="T10" fmla="*/ 3 w 17"/>
                    <a:gd name="T11" fmla="*/ 12 h 38"/>
                    <a:gd name="T12" fmla="*/ 5 w 17"/>
                    <a:gd name="T13" fmla="*/ 15 h 38"/>
                    <a:gd name="T14" fmla="*/ 5 w 17"/>
                    <a:gd name="T15" fmla="*/ 17 h 38"/>
                    <a:gd name="T16" fmla="*/ 6 w 17"/>
                    <a:gd name="T17" fmla="*/ 22 h 38"/>
                    <a:gd name="T18" fmla="*/ 6 w 17"/>
                    <a:gd name="T19" fmla="*/ 25 h 38"/>
                    <a:gd name="T20" fmla="*/ 6 w 17"/>
                    <a:gd name="T21" fmla="*/ 33 h 38"/>
                    <a:gd name="T22" fmla="*/ 6 w 17"/>
                    <a:gd name="T23" fmla="*/ 33 h 38"/>
                    <a:gd name="T24" fmla="*/ 6 w 17"/>
                    <a:gd name="T25" fmla="*/ 35 h 38"/>
                    <a:gd name="T26" fmla="*/ 5 w 17"/>
                    <a:gd name="T27" fmla="*/ 37 h 38"/>
                    <a:gd name="T28" fmla="*/ 7 w 17"/>
                    <a:gd name="T29" fmla="*/ 37 h 38"/>
                    <a:gd name="T30" fmla="*/ 7 w 17"/>
                    <a:gd name="T31" fmla="*/ 32 h 38"/>
                    <a:gd name="T32" fmla="*/ 7 w 17"/>
                    <a:gd name="T33" fmla="*/ 23 h 38"/>
                    <a:gd name="T34" fmla="*/ 7 w 17"/>
                    <a:gd name="T35" fmla="*/ 20 h 38"/>
                    <a:gd name="T36" fmla="*/ 10 w 17"/>
                    <a:gd name="T37" fmla="*/ 17 h 38"/>
                    <a:gd name="T38" fmla="*/ 10 w 17"/>
                    <a:gd name="T39" fmla="*/ 13 h 38"/>
                    <a:gd name="T40" fmla="*/ 10 w 17"/>
                    <a:gd name="T41" fmla="*/ 10 h 38"/>
                    <a:gd name="T42" fmla="*/ 10 w 17"/>
                    <a:gd name="T43" fmla="*/ 7 h 38"/>
                    <a:gd name="T44" fmla="*/ 12 w 17"/>
                    <a:gd name="T45" fmla="*/ 4 h 38"/>
                    <a:gd name="T46" fmla="*/ 16 w 17"/>
                    <a:gd name="T47" fmla="*/ 1 h 38"/>
                    <a:gd name="T48" fmla="*/ 10 w 17"/>
                    <a:gd name="T49" fmla="*/ 7 h 38"/>
                    <a:gd name="T50" fmla="*/ 12 w 17"/>
                    <a:gd name="T51" fmla="*/ 4 h 38"/>
                    <a:gd name="T52" fmla="*/ 12 w 17"/>
                    <a:gd name="T53" fmla="*/ 1 h 38"/>
                    <a:gd name="T54" fmla="*/ 12 w 17"/>
                    <a:gd name="T55" fmla="*/ 0 h 38"/>
                    <a:gd name="T56" fmla="*/ 10 w 17"/>
                    <a:gd name="T57" fmla="*/ 3 h 38"/>
                    <a:gd name="T58" fmla="*/ 10 w 17"/>
                    <a:gd name="T59" fmla="*/ 7 h 38"/>
                    <a:gd name="T60" fmla="*/ 10 w 17"/>
                    <a:gd name="T61" fmla="*/ 8 h 38"/>
                    <a:gd name="T62" fmla="*/ 10 w 17"/>
                    <a:gd name="T63" fmla="*/ 11 h 38"/>
                    <a:gd name="T64" fmla="*/ 7 w 17"/>
                    <a:gd name="T65" fmla="*/ 14 h 38"/>
                    <a:gd name="T66" fmla="*/ 7 w 17"/>
                    <a:gd name="T67" fmla="*/ 18 h 38"/>
                    <a:gd name="T68" fmla="*/ 7 w 17"/>
                    <a:gd name="T69" fmla="*/ 13 h 38"/>
                    <a:gd name="T70" fmla="*/ 7 w 17"/>
                    <a:gd name="T71" fmla="*/ 10 h 38"/>
                    <a:gd name="T72" fmla="*/ 7 w 17"/>
                    <a:gd name="T73" fmla="*/ 7 h 38"/>
                    <a:gd name="T74" fmla="*/ 10 w 17"/>
                    <a:gd name="T75" fmla="*/ 3 h 38"/>
                    <a:gd name="T76" fmla="*/ 10 w 17"/>
                    <a:gd name="T77" fmla="*/ 0 h 38"/>
                    <a:gd name="T78" fmla="*/ 7 w 17"/>
                    <a:gd name="T79" fmla="*/ 7 h 38"/>
                    <a:gd name="T80" fmla="*/ 7 w 17"/>
                    <a:gd name="T81" fmla="*/ 7 h 38"/>
                    <a:gd name="T82" fmla="*/ 5 w 17"/>
                    <a:gd name="T83" fmla="*/ 3 h 38"/>
                    <a:gd name="T84" fmla="*/ 5 w 17"/>
                    <a:gd name="T85" fmla="*/ 0 h 38"/>
                    <a:gd name="T86" fmla="*/ 5 w 17"/>
                    <a:gd name="T87" fmla="*/ 4 h 38"/>
                    <a:gd name="T88" fmla="*/ 6 w 17"/>
                    <a:gd name="T89" fmla="*/ 8 h 38"/>
                    <a:gd name="T90" fmla="*/ 6 w 17"/>
                    <a:gd name="T91" fmla="*/ 13 h 38"/>
                    <a:gd name="T92" fmla="*/ 7 w 17"/>
                    <a:gd name="T93" fmla="*/ 13 h 38"/>
                    <a:gd name="T94" fmla="*/ 6 w 17"/>
                    <a:gd name="T95" fmla="*/ 19 h 38"/>
                    <a:gd name="T96" fmla="*/ 5 w 17"/>
                    <a:gd name="T97" fmla="*/ 13 h 38"/>
                    <a:gd name="T98" fmla="*/ 3 w 17"/>
                    <a:gd name="T99" fmla="*/ 8 h 38"/>
                    <a:gd name="T100" fmla="*/ 3 w 17"/>
                    <a:gd name="T101" fmla="*/ 0 h 38"/>
                    <a:gd name="T102" fmla="*/ 3 w 17"/>
                    <a:gd name="T103" fmla="*/ 7 h 38"/>
                    <a:gd name="T104" fmla="*/ 2 w 17"/>
                    <a:gd name="T105" fmla="*/ 2 h 38"/>
                    <a:gd name="T106" fmla="*/ 0 w 17"/>
                    <a:gd name="T107" fmla="*/ 0 h 38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17"/>
                    <a:gd name="T163" fmla="*/ 0 h 38"/>
                    <a:gd name="T164" fmla="*/ 17 w 17"/>
                    <a:gd name="T165" fmla="*/ 38 h 38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17" h="3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7"/>
                      </a:lnTo>
                      <a:lnTo>
                        <a:pt x="3" y="10"/>
                      </a:lnTo>
                      <a:lnTo>
                        <a:pt x="3" y="12"/>
                      </a:lnTo>
                      <a:lnTo>
                        <a:pt x="5" y="15"/>
                      </a:lnTo>
                      <a:lnTo>
                        <a:pt x="5" y="17"/>
                      </a:lnTo>
                      <a:lnTo>
                        <a:pt x="6" y="22"/>
                      </a:lnTo>
                      <a:lnTo>
                        <a:pt x="6" y="25"/>
                      </a:lnTo>
                      <a:lnTo>
                        <a:pt x="6" y="33"/>
                      </a:lnTo>
                      <a:lnTo>
                        <a:pt x="6" y="35"/>
                      </a:lnTo>
                      <a:lnTo>
                        <a:pt x="5" y="37"/>
                      </a:lnTo>
                      <a:lnTo>
                        <a:pt x="7" y="37"/>
                      </a:lnTo>
                      <a:lnTo>
                        <a:pt x="7" y="32"/>
                      </a:lnTo>
                      <a:lnTo>
                        <a:pt x="7" y="23"/>
                      </a:lnTo>
                      <a:lnTo>
                        <a:pt x="7" y="20"/>
                      </a:lnTo>
                      <a:lnTo>
                        <a:pt x="10" y="17"/>
                      </a:lnTo>
                      <a:lnTo>
                        <a:pt x="10" y="13"/>
                      </a:lnTo>
                      <a:lnTo>
                        <a:pt x="10" y="10"/>
                      </a:lnTo>
                      <a:lnTo>
                        <a:pt x="10" y="7"/>
                      </a:lnTo>
                      <a:lnTo>
                        <a:pt x="12" y="4"/>
                      </a:lnTo>
                      <a:lnTo>
                        <a:pt x="16" y="1"/>
                      </a:lnTo>
                      <a:lnTo>
                        <a:pt x="10" y="7"/>
                      </a:lnTo>
                      <a:lnTo>
                        <a:pt x="12" y="4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0" y="3"/>
                      </a:lnTo>
                      <a:lnTo>
                        <a:pt x="10" y="7"/>
                      </a:lnTo>
                      <a:lnTo>
                        <a:pt x="10" y="8"/>
                      </a:lnTo>
                      <a:lnTo>
                        <a:pt x="10" y="11"/>
                      </a:lnTo>
                      <a:lnTo>
                        <a:pt x="7" y="14"/>
                      </a:lnTo>
                      <a:lnTo>
                        <a:pt x="7" y="18"/>
                      </a:lnTo>
                      <a:lnTo>
                        <a:pt x="7" y="13"/>
                      </a:lnTo>
                      <a:lnTo>
                        <a:pt x="7" y="10"/>
                      </a:lnTo>
                      <a:lnTo>
                        <a:pt x="7" y="7"/>
                      </a:lnTo>
                      <a:lnTo>
                        <a:pt x="10" y="3"/>
                      </a:lnTo>
                      <a:lnTo>
                        <a:pt x="10" y="0"/>
                      </a:lnTo>
                      <a:lnTo>
                        <a:pt x="7" y="7"/>
                      </a:lnTo>
                      <a:lnTo>
                        <a:pt x="5" y="3"/>
                      </a:lnTo>
                      <a:lnTo>
                        <a:pt x="5" y="0"/>
                      </a:lnTo>
                      <a:lnTo>
                        <a:pt x="5" y="4"/>
                      </a:lnTo>
                      <a:lnTo>
                        <a:pt x="6" y="8"/>
                      </a:lnTo>
                      <a:lnTo>
                        <a:pt x="6" y="13"/>
                      </a:lnTo>
                      <a:lnTo>
                        <a:pt x="7" y="13"/>
                      </a:lnTo>
                      <a:lnTo>
                        <a:pt x="6" y="19"/>
                      </a:lnTo>
                      <a:lnTo>
                        <a:pt x="5" y="13"/>
                      </a:lnTo>
                      <a:lnTo>
                        <a:pt x="3" y="8"/>
                      </a:lnTo>
                      <a:lnTo>
                        <a:pt x="3" y="0"/>
                      </a:lnTo>
                      <a:lnTo>
                        <a:pt x="3" y="7"/>
                      </a:lnTo>
                      <a:lnTo>
                        <a:pt x="2" y="2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75E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2" name="Freeform 87"/>
                <p:cNvSpPr>
                  <a:spLocks/>
                </p:cNvSpPr>
                <p:nvPr/>
              </p:nvSpPr>
              <p:spPr bwMode="auto">
                <a:xfrm>
                  <a:off x="4183" y="2682"/>
                  <a:ext cx="29" cy="52"/>
                </a:xfrm>
                <a:custGeom>
                  <a:avLst/>
                  <a:gdLst>
                    <a:gd name="T0" fmla="*/ 18 w 29"/>
                    <a:gd name="T1" fmla="*/ 50 h 52"/>
                    <a:gd name="T2" fmla="*/ 21 w 29"/>
                    <a:gd name="T3" fmla="*/ 50 h 52"/>
                    <a:gd name="T4" fmla="*/ 23 w 29"/>
                    <a:gd name="T5" fmla="*/ 49 h 52"/>
                    <a:gd name="T6" fmla="*/ 23 w 29"/>
                    <a:gd name="T7" fmla="*/ 47 h 52"/>
                    <a:gd name="T8" fmla="*/ 25 w 29"/>
                    <a:gd name="T9" fmla="*/ 45 h 52"/>
                    <a:gd name="T10" fmla="*/ 23 w 29"/>
                    <a:gd name="T11" fmla="*/ 42 h 52"/>
                    <a:gd name="T12" fmla="*/ 24 w 29"/>
                    <a:gd name="T13" fmla="*/ 41 h 52"/>
                    <a:gd name="T14" fmla="*/ 23 w 29"/>
                    <a:gd name="T15" fmla="*/ 37 h 52"/>
                    <a:gd name="T16" fmla="*/ 21 w 29"/>
                    <a:gd name="T17" fmla="*/ 35 h 52"/>
                    <a:gd name="T18" fmla="*/ 21 w 29"/>
                    <a:gd name="T19" fmla="*/ 33 h 52"/>
                    <a:gd name="T20" fmla="*/ 25 w 29"/>
                    <a:gd name="T21" fmla="*/ 33 h 52"/>
                    <a:gd name="T22" fmla="*/ 26 w 29"/>
                    <a:gd name="T23" fmla="*/ 30 h 52"/>
                    <a:gd name="T24" fmla="*/ 26 w 29"/>
                    <a:gd name="T25" fmla="*/ 29 h 52"/>
                    <a:gd name="T26" fmla="*/ 21 w 29"/>
                    <a:gd name="T27" fmla="*/ 29 h 52"/>
                    <a:gd name="T28" fmla="*/ 24 w 29"/>
                    <a:gd name="T29" fmla="*/ 26 h 52"/>
                    <a:gd name="T30" fmla="*/ 23 w 29"/>
                    <a:gd name="T31" fmla="*/ 25 h 52"/>
                    <a:gd name="T32" fmla="*/ 23 w 29"/>
                    <a:gd name="T33" fmla="*/ 22 h 52"/>
                    <a:gd name="T34" fmla="*/ 21 w 29"/>
                    <a:gd name="T35" fmla="*/ 21 h 52"/>
                    <a:gd name="T36" fmla="*/ 23 w 29"/>
                    <a:gd name="T37" fmla="*/ 16 h 52"/>
                    <a:gd name="T38" fmla="*/ 21 w 29"/>
                    <a:gd name="T39" fmla="*/ 14 h 52"/>
                    <a:gd name="T40" fmla="*/ 20 w 29"/>
                    <a:gd name="T41" fmla="*/ 13 h 52"/>
                    <a:gd name="T42" fmla="*/ 19 w 29"/>
                    <a:gd name="T43" fmla="*/ 9 h 52"/>
                    <a:gd name="T44" fmla="*/ 19 w 29"/>
                    <a:gd name="T45" fmla="*/ 6 h 52"/>
                    <a:gd name="T46" fmla="*/ 16 w 29"/>
                    <a:gd name="T47" fmla="*/ 7 h 52"/>
                    <a:gd name="T48" fmla="*/ 15 w 29"/>
                    <a:gd name="T49" fmla="*/ 8 h 52"/>
                    <a:gd name="T50" fmla="*/ 14 w 29"/>
                    <a:gd name="T51" fmla="*/ 8 h 52"/>
                    <a:gd name="T52" fmla="*/ 12 w 29"/>
                    <a:gd name="T53" fmla="*/ 3 h 52"/>
                    <a:gd name="T54" fmla="*/ 12 w 29"/>
                    <a:gd name="T55" fmla="*/ 2 h 52"/>
                    <a:gd name="T56" fmla="*/ 11 w 29"/>
                    <a:gd name="T57" fmla="*/ 2 h 52"/>
                    <a:gd name="T58" fmla="*/ 9 w 29"/>
                    <a:gd name="T59" fmla="*/ 2 h 52"/>
                    <a:gd name="T60" fmla="*/ 8 w 29"/>
                    <a:gd name="T61" fmla="*/ 4 h 52"/>
                    <a:gd name="T62" fmla="*/ 8 w 29"/>
                    <a:gd name="T63" fmla="*/ 7 h 52"/>
                    <a:gd name="T64" fmla="*/ 8 w 29"/>
                    <a:gd name="T65" fmla="*/ 12 h 52"/>
                    <a:gd name="T66" fmla="*/ 6 w 29"/>
                    <a:gd name="T67" fmla="*/ 13 h 52"/>
                    <a:gd name="T68" fmla="*/ 8 w 29"/>
                    <a:gd name="T69" fmla="*/ 15 h 52"/>
                    <a:gd name="T70" fmla="*/ 6 w 29"/>
                    <a:gd name="T71" fmla="*/ 16 h 52"/>
                    <a:gd name="T72" fmla="*/ 6 w 29"/>
                    <a:gd name="T73" fmla="*/ 19 h 52"/>
                    <a:gd name="T74" fmla="*/ 3 w 29"/>
                    <a:gd name="T75" fmla="*/ 16 h 52"/>
                    <a:gd name="T76" fmla="*/ 3 w 29"/>
                    <a:gd name="T77" fmla="*/ 19 h 52"/>
                    <a:gd name="T78" fmla="*/ 4 w 29"/>
                    <a:gd name="T79" fmla="*/ 22 h 52"/>
                    <a:gd name="T80" fmla="*/ 2 w 29"/>
                    <a:gd name="T81" fmla="*/ 20 h 52"/>
                    <a:gd name="T82" fmla="*/ 3 w 29"/>
                    <a:gd name="T83" fmla="*/ 23 h 52"/>
                    <a:gd name="T84" fmla="*/ 3 w 29"/>
                    <a:gd name="T85" fmla="*/ 25 h 52"/>
                    <a:gd name="T86" fmla="*/ 3 w 29"/>
                    <a:gd name="T87" fmla="*/ 26 h 52"/>
                    <a:gd name="T88" fmla="*/ 2 w 29"/>
                    <a:gd name="T89" fmla="*/ 28 h 52"/>
                    <a:gd name="T90" fmla="*/ 4 w 29"/>
                    <a:gd name="T91" fmla="*/ 31 h 52"/>
                    <a:gd name="T92" fmla="*/ 3 w 29"/>
                    <a:gd name="T93" fmla="*/ 33 h 52"/>
                    <a:gd name="T94" fmla="*/ 4 w 29"/>
                    <a:gd name="T95" fmla="*/ 35 h 52"/>
                    <a:gd name="T96" fmla="*/ 2 w 29"/>
                    <a:gd name="T97" fmla="*/ 36 h 52"/>
                    <a:gd name="T98" fmla="*/ 2 w 29"/>
                    <a:gd name="T99" fmla="*/ 38 h 52"/>
                    <a:gd name="T100" fmla="*/ 3 w 29"/>
                    <a:gd name="T101" fmla="*/ 41 h 52"/>
                    <a:gd name="T102" fmla="*/ 1 w 29"/>
                    <a:gd name="T103" fmla="*/ 42 h 52"/>
                    <a:gd name="T104" fmla="*/ 0 w 29"/>
                    <a:gd name="T105" fmla="*/ 45 h 52"/>
                    <a:gd name="T106" fmla="*/ 3 w 29"/>
                    <a:gd name="T107" fmla="*/ 46 h 52"/>
                    <a:gd name="T108" fmla="*/ 3 w 29"/>
                    <a:gd name="T109" fmla="*/ 47 h 52"/>
                    <a:gd name="T110" fmla="*/ 4 w 29"/>
                    <a:gd name="T111" fmla="*/ 50 h 52"/>
                    <a:gd name="T112" fmla="*/ 8 w 29"/>
                    <a:gd name="T113" fmla="*/ 49 h 52"/>
                    <a:gd name="T114" fmla="*/ 8 w 29"/>
                    <a:gd name="T115" fmla="*/ 51 h 52"/>
                    <a:gd name="T116" fmla="*/ 12 w 29"/>
                    <a:gd name="T117" fmla="*/ 50 h 52"/>
                    <a:gd name="T118" fmla="*/ 12 w 29"/>
                    <a:gd name="T119" fmla="*/ 49 h 52"/>
                    <a:gd name="T120" fmla="*/ 15 w 29"/>
                    <a:gd name="T121" fmla="*/ 50 h 52"/>
                    <a:gd name="T122" fmla="*/ 17 w 29"/>
                    <a:gd name="T123" fmla="*/ 50 h 5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29"/>
                    <a:gd name="T187" fmla="*/ 0 h 52"/>
                    <a:gd name="T188" fmla="*/ 29 w 29"/>
                    <a:gd name="T189" fmla="*/ 52 h 52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29" h="52">
                      <a:moveTo>
                        <a:pt x="16" y="48"/>
                      </a:moveTo>
                      <a:lnTo>
                        <a:pt x="18" y="50"/>
                      </a:lnTo>
                      <a:lnTo>
                        <a:pt x="20" y="50"/>
                      </a:lnTo>
                      <a:lnTo>
                        <a:pt x="21" y="50"/>
                      </a:lnTo>
                      <a:lnTo>
                        <a:pt x="23" y="49"/>
                      </a:lnTo>
                      <a:lnTo>
                        <a:pt x="24" y="48"/>
                      </a:lnTo>
                      <a:lnTo>
                        <a:pt x="23" y="47"/>
                      </a:lnTo>
                      <a:lnTo>
                        <a:pt x="24" y="46"/>
                      </a:lnTo>
                      <a:lnTo>
                        <a:pt x="25" y="45"/>
                      </a:lnTo>
                      <a:lnTo>
                        <a:pt x="24" y="42"/>
                      </a:lnTo>
                      <a:lnTo>
                        <a:pt x="23" y="42"/>
                      </a:lnTo>
                      <a:lnTo>
                        <a:pt x="24" y="41"/>
                      </a:lnTo>
                      <a:lnTo>
                        <a:pt x="24" y="38"/>
                      </a:lnTo>
                      <a:lnTo>
                        <a:pt x="23" y="37"/>
                      </a:lnTo>
                      <a:lnTo>
                        <a:pt x="23" y="36"/>
                      </a:lnTo>
                      <a:lnTo>
                        <a:pt x="21" y="35"/>
                      </a:lnTo>
                      <a:lnTo>
                        <a:pt x="20" y="35"/>
                      </a:lnTo>
                      <a:lnTo>
                        <a:pt x="21" y="33"/>
                      </a:lnTo>
                      <a:lnTo>
                        <a:pt x="24" y="33"/>
                      </a:lnTo>
                      <a:lnTo>
                        <a:pt x="25" y="33"/>
                      </a:lnTo>
                      <a:lnTo>
                        <a:pt x="28" y="31"/>
                      </a:lnTo>
                      <a:lnTo>
                        <a:pt x="26" y="30"/>
                      </a:lnTo>
                      <a:lnTo>
                        <a:pt x="25" y="31"/>
                      </a:lnTo>
                      <a:lnTo>
                        <a:pt x="26" y="29"/>
                      </a:lnTo>
                      <a:lnTo>
                        <a:pt x="24" y="29"/>
                      </a:lnTo>
                      <a:lnTo>
                        <a:pt x="21" y="29"/>
                      </a:lnTo>
                      <a:lnTo>
                        <a:pt x="21" y="28"/>
                      </a:lnTo>
                      <a:lnTo>
                        <a:pt x="24" y="26"/>
                      </a:lnTo>
                      <a:lnTo>
                        <a:pt x="24" y="25"/>
                      </a:lnTo>
                      <a:lnTo>
                        <a:pt x="23" y="25"/>
                      </a:lnTo>
                      <a:lnTo>
                        <a:pt x="21" y="25"/>
                      </a:lnTo>
                      <a:lnTo>
                        <a:pt x="23" y="22"/>
                      </a:lnTo>
                      <a:lnTo>
                        <a:pt x="21" y="22"/>
                      </a:lnTo>
                      <a:lnTo>
                        <a:pt x="21" y="21"/>
                      </a:lnTo>
                      <a:lnTo>
                        <a:pt x="23" y="19"/>
                      </a:lnTo>
                      <a:lnTo>
                        <a:pt x="23" y="16"/>
                      </a:lnTo>
                      <a:lnTo>
                        <a:pt x="23" y="15"/>
                      </a:lnTo>
                      <a:lnTo>
                        <a:pt x="21" y="14"/>
                      </a:lnTo>
                      <a:lnTo>
                        <a:pt x="20" y="13"/>
                      </a:lnTo>
                      <a:lnTo>
                        <a:pt x="21" y="10"/>
                      </a:lnTo>
                      <a:lnTo>
                        <a:pt x="19" y="9"/>
                      </a:lnTo>
                      <a:lnTo>
                        <a:pt x="18" y="9"/>
                      </a:lnTo>
                      <a:lnTo>
                        <a:pt x="19" y="6"/>
                      </a:lnTo>
                      <a:lnTo>
                        <a:pt x="17" y="3"/>
                      </a:lnTo>
                      <a:lnTo>
                        <a:pt x="16" y="7"/>
                      </a:lnTo>
                      <a:lnTo>
                        <a:pt x="15" y="12"/>
                      </a:lnTo>
                      <a:lnTo>
                        <a:pt x="15" y="8"/>
                      </a:lnTo>
                      <a:lnTo>
                        <a:pt x="15" y="5"/>
                      </a:lnTo>
                      <a:lnTo>
                        <a:pt x="14" y="8"/>
                      </a:lnTo>
                      <a:lnTo>
                        <a:pt x="12" y="9"/>
                      </a:lnTo>
                      <a:lnTo>
                        <a:pt x="12" y="3"/>
                      </a:lnTo>
                      <a:lnTo>
                        <a:pt x="12" y="1"/>
                      </a:lnTo>
                      <a:lnTo>
                        <a:pt x="12" y="2"/>
                      </a:lnTo>
                      <a:lnTo>
                        <a:pt x="12" y="4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9" y="2"/>
                      </a:lnTo>
                      <a:lnTo>
                        <a:pt x="9" y="5"/>
                      </a:lnTo>
                      <a:lnTo>
                        <a:pt x="8" y="4"/>
                      </a:lnTo>
                      <a:lnTo>
                        <a:pt x="7" y="4"/>
                      </a:lnTo>
                      <a:lnTo>
                        <a:pt x="8" y="7"/>
                      </a:lnTo>
                      <a:lnTo>
                        <a:pt x="8" y="10"/>
                      </a:lnTo>
                      <a:lnTo>
                        <a:pt x="8" y="12"/>
                      </a:lnTo>
                      <a:lnTo>
                        <a:pt x="6" y="12"/>
                      </a:lnTo>
                      <a:lnTo>
                        <a:pt x="6" y="13"/>
                      </a:lnTo>
                      <a:lnTo>
                        <a:pt x="6" y="15"/>
                      </a:lnTo>
                      <a:lnTo>
                        <a:pt x="8" y="15"/>
                      </a:lnTo>
                      <a:lnTo>
                        <a:pt x="8" y="17"/>
                      </a:lnTo>
                      <a:lnTo>
                        <a:pt x="6" y="16"/>
                      </a:lnTo>
                      <a:lnTo>
                        <a:pt x="6" y="17"/>
                      </a:lnTo>
                      <a:lnTo>
                        <a:pt x="6" y="19"/>
                      </a:lnTo>
                      <a:lnTo>
                        <a:pt x="4" y="18"/>
                      </a:lnTo>
                      <a:lnTo>
                        <a:pt x="3" y="16"/>
                      </a:lnTo>
                      <a:lnTo>
                        <a:pt x="2" y="17"/>
                      </a:lnTo>
                      <a:lnTo>
                        <a:pt x="3" y="19"/>
                      </a:lnTo>
                      <a:lnTo>
                        <a:pt x="3" y="20"/>
                      </a:lnTo>
                      <a:lnTo>
                        <a:pt x="4" y="22"/>
                      </a:lnTo>
                      <a:lnTo>
                        <a:pt x="3" y="21"/>
                      </a:lnTo>
                      <a:lnTo>
                        <a:pt x="2" y="20"/>
                      </a:lnTo>
                      <a:lnTo>
                        <a:pt x="2" y="22"/>
                      </a:lnTo>
                      <a:lnTo>
                        <a:pt x="3" y="23"/>
                      </a:lnTo>
                      <a:lnTo>
                        <a:pt x="3" y="25"/>
                      </a:lnTo>
                      <a:lnTo>
                        <a:pt x="2" y="25"/>
                      </a:lnTo>
                      <a:lnTo>
                        <a:pt x="3" y="26"/>
                      </a:lnTo>
                      <a:lnTo>
                        <a:pt x="3" y="28"/>
                      </a:lnTo>
                      <a:lnTo>
                        <a:pt x="2" y="28"/>
                      </a:lnTo>
                      <a:lnTo>
                        <a:pt x="3" y="29"/>
                      </a:lnTo>
                      <a:lnTo>
                        <a:pt x="4" y="31"/>
                      </a:lnTo>
                      <a:lnTo>
                        <a:pt x="3" y="32"/>
                      </a:lnTo>
                      <a:lnTo>
                        <a:pt x="3" y="33"/>
                      </a:lnTo>
                      <a:lnTo>
                        <a:pt x="3" y="34"/>
                      </a:lnTo>
                      <a:lnTo>
                        <a:pt x="4" y="35"/>
                      </a:lnTo>
                      <a:lnTo>
                        <a:pt x="4" y="37"/>
                      </a:lnTo>
                      <a:lnTo>
                        <a:pt x="2" y="36"/>
                      </a:lnTo>
                      <a:lnTo>
                        <a:pt x="1" y="36"/>
                      </a:lnTo>
                      <a:lnTo>
                        <a:pt x="2" y="38"/>
                      </a:lnTo>
                      <a:lnTo>
                        <a:pt x="3" y="40"/>
                      </a:lnTo>
                      <a:lnTo>
                        <a:pt x="3" y="41"/>
                      </a:lnTo>
                      <a:lnTo>
                        <a:pt x="2" y="41"/>
                      </a:lnTo>
                      <a:lnTo>
                        <a:pt x="1" y="42"/>
                      </a:lnTo>
                      <a:lnTo>
                        <a:pt x="1" y="43"/>
                      </a:lnTo>
                      <a:lnTo>
                        <a:pt x="0" y="45"/>
                      </a:lnTo>
                      <a:lnTo>
                        <a:pt x="1" y="46"/>
                      </a:lnTo>
                      <a:lnTo>
                        <a:pt x="3" y="46"/>
                      </a:lnTo>
                      <a:lnTo>
                        <a:pt x="4" y="46"/>
                      </a:lnTo>
                      <a:lnTo>
                        <a:pt x="3" y="47"/>
                      </a:lnTo>
                      <a:lnTo>
                        <a:pt x="3" y="48"/>
                      </a:lnTo>
                      <a:lnTo>
                        <a:pt x="4" y="50"/>
                      </a:lnTo>
                      <a:lnTo>
                        <a:pt x="6" y="48"/>
                      </a:lnTo>
                      <a:lnTo>
                        <a:pt x="8" y="49"/>
                      </a:lnTo>
                      <a:lnTo>
                        <a:pt x="7" y="50"/>
                      </a:lnTo>
                      <a:lnTo>
                        <a:pt x="8" y="51"/>
                      </a:lnTo>
                      <a:lnTo>
                        <a:pt x="11" y="51"/>
                      </a:lnTo>
                      <a:lnTo>
                        <a:pt x="12" y="50"/>
                      </a:lnTo>
                      <a:lnTo>
                        <a:pt x="12" y="49"/>
                      </a:lnTo>
                      <a:lnTo>
                        <a:pt x="12" y="50"/>
                      </a:lnTo>
                      <a:lnTo>
                        <a:pt x="15" y="50"/>
                      </a:lnTo>
                      <a:lnTo>
                        <a:pt x="16" y="51"/>
                      </a:lnTo>
                      <a:lnTo>
                        <a:pt x="17" y="50"/>
                      </a:lnTo>
                      <a:lnTo>
                        <a:pt x="16" y="48"/>
                      </a:lnTo>
                    </a:path>
                  </a:pathLst>
                </a:custGeom>
                <a:solidFill>
                  <a:srgbClr val="16BD4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3" name="Freeform 88"/>
                <p:cNvSpPr>
                  <a:spLocks/>
                </p:cNvSpPr>
                <p:nvPr/>
              </p:nvSpPr>
              <p:spPr bwMode="auto">
                <a:xfrm>
                  <a:off x="4059" y="2727"/>
                  <a:ext cx="17" cy="29"/>
                </a:xfrm>
                <a:custGeom>
                  <a:avLst/>
                  <a:gdLst>
                    <a:gd name="T0" fmla="*/ 0 w 17"/>
                    <a:gd name="T1" fmla="*/ 0 h 29"/>
                    <a:gd name="T2" fmla="*/ 0 w 17"/>
                    <a:gd name="T3" fmla="*/ 0 h 29"/>
                    <a:gd name="T4" fmla="*/ 2 w 17"/>
                    <a:gd name="T5" fmla="*/ 3 h 29"/>
                    <a:gd name="T6" fmla="*/ 2 w 17"/>
                    <a:gd name="T7" fmla="*/ 7 h 29"/>
                    <a:gd name="T8" fmla="*/ 2 w 17"/>
                    <a:gd name="T9" fmla="*/ 7 h 29"/>
                    <a:gd name="T10" fmla="*/ 5 w 17"/>
                    <a:gd name="T11" fmla="*/ 9 h 29"/>
                    <a:gd name="T12" fmla="*/ 5 w 17"/>
                    <a:gd name="T13" fmla="*/ 12 h 29"/>
                    <a:gd name="T14" fmla="*/ 5 w 17"/>
                    <a:gd name="T15" fmla="*/ 14 h 29"/>
                    <a:gd name="T16" fmla="*/ 5 w 17"/>
                    <a:gd name="T17" fmla="*/ 17 h 29"/>
                    <a:gd name="T18" fmla="*/ 5 w 17"/>
                    <a:gd name="T19" fmla="*/ 19 h 29"/>
                    <a:gd name="T20" fmla="*/ 5 w 17"/>
                    <a:gd name="T21" fmla="*/ 25 h 29"/>
                    <a:gd name="T22" fmla="*/ 5 w 17"/>
                    <a:gd name="T23" fmla="*/ 26 h 29"/>
                    <a:gd name="T24" fmla="*/ 5 w 17"/>
                    <a:gd name="T25" fmla="*/ 27 h 29"/>
                    <a:gd name="T26" fmla="*/ 5 w 17"/>
                    <a:gd name="T27" fmla="*/ 28 h 29"/>
                    <a:gd name="T28" fmla="*/ 7 w 17"/>
                    <a:gd name="T29" fmla="*/ 28 h 29"/>
                    <a:gd name="T30" fmla="*/ 7 w 17"/>
                    <a:gd name="T31" fmla="*/ 24 h 29"/>
                    <a:gd name="T32" fmla="*/ 7 w 17"/>
                    <a:gd name="T33" fmla="*/ 18 h 29"/>
                    <a:gd name="T34" fmla="*/ 7 w 17"/>
                    <a:gd name="T35" fmla="*/ 16 h 29"/>
                    <a:gd name="T36" fmla="*/ 10 w 17"/>
                    <a:gd name="T37" fmla="*/ 13 h 29"/>
                    <a:gd name="T38" fmla="*/ 10 w 17"/>
                    <a:gd name="T39" fmla="*/ 9 h 29"/>
                    <a:gd name="T40" fmla="*/ 10 w 17"/>
                    <a:gd name="T41" fmla="*/ 7 h 29"/>
                    <a:gd name="T42" fmla="*/ 10 w 17"/>
                    <a:gd name="T43" fmla="*/ 7 h 29"/>
                    <a:gd name="T44" fmla="*/ 12 w 17"/>
                    <a:gd name="T45" fmla="*/ 3 h 29"/>
                    <a:gd name="T46" fmla="*/ 16 w 17"/>
                    <a:gd name="T47" fmla="*/ 1 h 29"/>
                    <a:gd name="T48" fmla="*/ 10 w 17"/>
                    <a:gd name="T49" fmla="*/ 5 h 29"/>
                    <a:gd name="T50" fmla="*/ 12 w 17"/>
                    <a:gd name="T51" fmla="*/ 3 h 29"/>
                    <a:gd name="T52" fmla="*/ 12 w 17"/>
                    <a:gd name="T53" fmla="*/ 1 h 29"/>
                    <a:gd name="T54" fmla="*/ 12 w 17"/>
                    <a:gd name="T55" fmla="*/ 0 h 29"/>
                    <a:gd name="T56" fmla="*/ 10 w 17"/>
                    <a:gd name="T57" fmla="*/ 3 h 29"/>
                    <a:gd name="T58" fmla="*/ 10 w 17"/>
                    <a:gd name="T59" fmla="*/ 5 h 29"/>
                    <a:gd name="T60" fmla="*/ 10 w 17"/>
                    <a:gd name="T61" fmla="*/ 7 h 29"/>
                    <a:gd name="T62" fmla="*/ 10 w 17"/>
                    <a:gd name="T63" fmla="*/ 8 h 29"/>
                    <a:gd name="T64" fmla="*/ 7 w 17"/>
                    <a:gd name="T65" fmla="*/ 10 h 29"/>
                    <a:gd name="T66" fmla="*/ 7 w 17"/>
                    <a:gd name="T67" fmla="*/ 14 h 29"/>
                    <a:gd name="T68" fmla="*/ 7 w 17"/>
                    <a:gd name="T69" fmla="*/ 9 h 29"/>
                    <a:gd name="T70" fmla="*/ 7 w 17"/>
                    <a:gd name="T71" fmla="*/ 7 h 29"/>
                    <a:gd name="T72" fmla="*/ 7 w 17"/>
                    <a:gd name="T73" fmla="*/ 5 h 29"/>
                    <a:gd name="T74" fmla="*/ 10 w 17"/>
                    <a:gd name="T75" fmla="*/ 2 h 29"/>
                    <a:gd name="T76" fmla="*/ 10 w 17"/>
                    <a:gd name="T77" fmla="*/ 0 h 29"/>
                    <a:gd name="T78" fmla="*/ 7 w 17"/>
                    <a:gd name="T79" fmla="*/ 4 h 29"/>
                    <a:gd name="T80" fmla="*/ 7 w 17"/>
                    <a:gd name="T81" fmla="*/ 7 h 29"/>
                    <a:gd name="T82" fmla="*/ 5 w 17"/>
                    <a:gd name="T83" fmla="*/ 3 h 29"/>
                    <a:gd name="T84" fmla="*/ 5 w 17"/>
                    <a:gd name="T85" fmla="*/ 0 h 29"/>
                    <a:gd name="T86" fmla="*/ 5 w 17"/>
                    <a:gd name="T87" fmla="*/ 0 h 29"/>
                    <a:gd name="T88" fmla="*/ 5 w 17"/>
                    <a:gd name="T89" fmla="*/ 3 h 29"/>
                    <a:gd name="T90" fmla="*/ 7 w 17"/>
                    <a:gd name="T91" fmla="*/ 7 h 29"/>
                    <a:gd name="T92" fmla="*/ 7 w 17"/>
                    <a:gd name="T93" fmla="*/ 9 h 29"/>
                    <a:gd name="T94" fmla="*/ 7 w 17"/>
                    <a:gd name="T95" fmla="*/ 15 h 29"/>
                    <a:gd name="T96" fmla="*/ 5 w 17"/>
                    <a:gd name="T97" fmla="*/ 9 h 29"/>
                    <a:gd name="T98" fmla="*/ 5 w 17"/>
                    <a:gd name="T99" fmla="*/ 7 h 29"/>
                    <a:gd name="T100" fmla="*/ 2 w 17"/>
                    <a:gd name="T101" fmla="*/ 0 h 29"/>
                    <a:gd name="T102" fmla="*/ 2 w 17"/>
                    <a:gd name="T103" fmla="*/ 7 h 29"/>
                    <a:gd name="T104" fmla="*/ 2 w 17"/>
                    <a:gd name="T105" fmla="*/ 1 h 29"/>
                    <a:gd name="T106" fmla="*/ 0 w 17"/>
                    <a:gd name="T107" fmla="*/ 0 h 29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17"/>
                    <a:gd name="T163" fmla="*/ 0 h 29"/>
                    <a:gd name="T164" fmla="*/ 17 w 17"/>
                    <a:gd name="T165" fmla="*/ 29 h 29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17" h="29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3"/>
                      </a:lnTo>
                      <a:lnTo>
                        <a:pt x="2" y="7"/>
                      </a:lnTo>
                      <a:lnTo>
                        <a:pt x="5" y="9"/>
                      </a:lnTo>
                      <a:lnTo>
                        <a:pt x="5" y="12"/>
                      </a:lnTo>
                      <a:lnTo>
                        <a:pt x="5" y="14"/>
                      </a:lnTo>
                      <a:lnTo>
                        <a:pt x="5" y="17"/>
                      </a:lnTo>
                      <a:lnTo>
                        <a:pt x="5" y="19"/>
                      </a:lnTo>
                      <a:lnTo>
                        <a:pt x="5" y="25"/>
                      </a:lnTo>
                      <a:lnTo>
                        <a:pt x="5" y="26"/>
                      </a:lnTo>
                      <a:lnTo>
                        <a:pt x="5" y="27"/>
                      </a:lnTo>
                      <a:lnTo>
                        <a:pt x="5" y="28"/>
                      </a:lnTo>
                      <a:lnTo>
                        <a:pt x="7" y="28"/>
                      </a:lnTo>
                      <a:lnTo>
                        <a:pt x="7" y="24"/>
                      </a:lnTo>
                      <a:lnTo>
                        <a:pt x="7" y="18"/>
                      </a:lnTo>
                      <a:lnTo>
                        <a:pt x="7" y="16"/>
                      </a:lnTo>
                      <a:lnTo>
                        <a:pt x="10" y="13"/>
                      </a:lnTo>
                      <a:lnTo>
                        <a:pt x="10" y="9"/>
                      </a:lnTo>
                      <a:lnTo>
                        <a:pt x="10" y="7"/>
                      </a:lnTo>
                      <a:lnTo>
                        <a:pt x="12" y="3"/>
                      </a:lnTo>
                      <a:lnTo>
                        <a:pt x="16" y="1"/>
                      </a:lnTo>
                      <a:lnTo>
                        <a:pt x="10" y="5"/>
                      </a:lnTo>
                      <a:lnTo>
                        <a:pt x="12" y="3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0" y="3"/>
                      </a:lnTo>
                      <a:lnTo>
                        <a:pt x="10" y="5"/>
                      </a:lnTo>
                      <a:lnTo>
                        <a:pt x="10" y="7"/>
                      </a:lnTo>
                      <a:lnTo>
                        <a:pt x="10" y="8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7" y="9"/>
                      </a:lnTo>
                      <a:lnTo>
                        <a:pt x="7" y="7"/>
                      </a:lnTo>
                      <a:lnTo>
                        <a:pt x="7" y="5"/>
                      </a:lnTo>
                      <a:lnTo>
                        <a:pt x="10" y="2"/>
                      </a:lnTo>
                      <a:lnTo>
                        <a:pt x="10" y="0"/>
                      </a:lnTo>
                      <a:lnTo>
                        <a:pt x="7" y="4"/>
                      </a:lnTo>
                      <a:lnTo>
                        <a:pt x="7" y="7"/>
                      </a:lnTo>
                      <a:lnTo>
                        <a:pt x="5" y="3"/>
                      </a:lnTo>
                      <a:lnTo>
                        <a:pt x="5" y="0"/>
                      </a:lnTo>
                      <a:lnTo>
                        <a:pt x="5" y="3"/>
                      </a:lnTo>
                      <a:lnTo>
                        <a:pt x="7" y="7"/>
                      </a:lnTo>
                      <a:lnTo>
                        <a:pt x="7" y="9"/>
                      </a:lnTo>
                      <a:lnTo>
                        <a:pt x="7" y="15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2" y="0"/>
                      </a:lnTo>
                      <a:lnTo>
                        <a:pt x="2" y="7"/>
                      </a:lnTo>
                      <a:lnTo>
                        <a:pt x="2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75E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4" name="Freeform 89"/>
                <p:cNvSpPr>
                  <a:spLocks/>
                </p:cNvSpPr>
                <p:nvPr/>
              </p:nvSpPr>
              <p:spPr bwMode="auto">
                <a:xfrm>
                  <a:off x="4050" y="2691"/>
                  <a:ext cx="21" cy="42"/>
                </a:xfrm>
                <a:custGeom>
                  <a:avLst/>
                  <a:gdLst>
                    <a:gd name="T0" fmla="*/ 13 w 21"/>
                    <a:gd name="T1" fmla="*/ 40 h 42"/>
                    <a:gd name="T2" fmla="*/ 16 w 21"/>
                    <a:gd name="T3" fmla="*/ 40 h 42"/>
                    <a:gd name="T4" fmla="*/ 17 w 21"/>
                    <a:gd name="T5" fmla="*/ 39 h 42"/>
                    <a:gd name="T6" fmla="*/ 17 w 21"/>
                    <a:gd name="T7" fmla="*/ 38 h 42"/>
                    <a:gd name="T8" fmla="*/ 18 w 21"/>
                    <a:gd name="T9" fmla="*/ 37 h 42"/>
                    <a:gd name="T10" fmla="*/ 18 w 21"/>
                    <a:gd name="T11" fmla="*/ 34 h 42"/>
                    <a:gd name="T12" fmla="*/ 16 w 21"/>
                    <a:gd name="T13" fmla="*/ 33 h 42"/>
                    <a:gd name="T14" fmla="*/ 18 w 21"/>
                    <a:gd name="T15" fmla="*/ 30 h 42"/>
                    <a:gd name="T16" fmla="*/ 17 w 21"/>
                    <a:gd name="T17" fmla="*/ 29 h 42"/>
                    <a:gd name="T18" fmla="*/ 15 w 21"/>
                    <a:gd name="T19" fmla="*/ 28 h 42"/>
                    <a:gd name="T20" fmla="*/ 18 w 21"/>
                    <a:gd name="T21" fmla="*/ 27 h 42"/>
                    <a:gd name="T22" fmla="*/ 20 w 21"/>
                    <a:gd name="T23" fmla="*/ 25 h 42"/>
                    <a:gd name="T24" fmla="*/ 18 w 21"/>
                    <a:gd name="T25" fmla="*/ 25 h 42"/>
                    <a:gd name="T26" fmla="*/ 18 w 21"/>
                    <a:gd name="T27" fmla="*/ 22 h 42"/>
                    <a:gd name="T28" fmla="*/ 16 w 21"/>
                    <a:gd name="T29" fmla="*/ 22 h 42"/>
                    <a:gd name="T30" fmla="*/ 18 w 21"/>
                    <a:gd name="T31" fmla="*/ 20 h 42"/>
                    <a:gd name="T32" fmla="*/ 16 w 21"/>
                    <a:gd name="T33" fmla="*/ 20 h 42"/>
                    <a:gd name="T34" fmla="*/ 16 w 21"/>
                    <a:gd name="T35" fmla="*/ 16 h 42"/>
                    <a:gd name="T36" fmla="*/ 17 w 21"/>
                    <a:gd name="T37" fmla="*/ 14 h 42"/>
                    <a:gd name="T38" fmla="*/ 17 w 21"/>
                    <a:gd name="T39" fmla="*/ 10 h 42"/>
                    <a:gd name="T40" fmla="*/ 15 w 21"/>
                    <a:gd name="T41" fmla="*/ 10 h 42"/>
                    <a:gd name="T42" fmla="*/ 15 w 21"/>
                    <a:gd name="T43" fmla="*/ 7 h 42"/>
                    <a:gd name="T44" fmla="*/ 13 w 21"/>
                    <a:gd name="T45" fmla="*/ 7 h 42"/>
                    <a:gd name="T46" fmla="*/ 13 w 21"/>
                    <a:gd name="T47" fmla="*/ 2 h 42"/>
                    <a:gd name="T48" fmla="*/ 10 w 21"/>
                    <a:gd name="T49" fmla="*/ 8 h 42"/>
                    <a:gd name="T50" fmla="*/ 10 w 21"/>
                    <a:gd name="T51" fmla="*/ 4 h 42"/>
                    <a:gd name="T52" fmla="*/ 10 w 21"/>
                    <a:gd name="T53" fmla="*/ 6 h 42"/>
                    <a:gd name="T54" fmla="*/ 9 w 21"/>
                    <a:gd name="T55" fmla="*/ 0 h 42"/>
                    <a:gd name="T56" fmla="*/ 9 w 21"/>
                    <a:gd name="T57" fmla="*/ 3 h 42"/>
                    <a:gd name="T58" fmla="*/ 6 w 21"/>
                    <a:gd name="T59" fmla="*/ 0 h 42"/>
                    <a:gd name="T60" fmla="*/ 6 w 21"/>
                    <a:gd name="T61" fmla="*/ 3 h 42"/>
                    <a:gd name="T62" fmla="*/ 5 w 21"/>
                    <a:gd name="T63" fmla="*/ 3 h 42"/>
                    <a:gd name="T64" fmla="*/ 6 w 21"/>
                    <a:gd name="T65" fmla="*/ 7 h 42"/>
                    <a:gd name="T66" fmla="*/ 4 w 21"/>
                    <a:gd name="T67" fmla="*/ 8 h 42"/>
                    <a:gd name="T68" fmla="*/ 4 w 21"/>
                    <a:gd name="T69" fmla="*/ 10 h 42"/>
                    <a:gd name="T70" fmla="*/ 6 w 21"/>
                    <a:gd name="T71" fmla="*/ 13 h 42"/>
                    <a:gd name="T72" fmla="*/ 3 w 21"/>
                    <a:gd name="T73" fmla="*/ 12 h 42"/>
                    <a:gd name="T74" fmla="*/ 3 w 21"/>
                    <a:gd name="T75" fmla="*/ 13 h 42"/>
                    <a:gd name="T76" fmla="*/ 0 w 21"/>
                    <a:gd name="T77" fmla="*/ 12 h 42"/>
                    <a:gd name="T78" fmla="*/ 1 w 21"/>
                    <a:gd name="T79" fmla="*/ 15 h 42"/>
                    <a:gd name="T80" fmla="*/ 1 w 21"/>
                    <a:gd name="T81" fmla="*/ 16 h 42"/>
                    <a:gd name="T82" fmla="*/ 1 w 21"/>
                    <a:gd name="T83" fmla="*/ 16 h 42"/>
                    <a:gd name="T84" fmla="*/ 1 w 21"/>
                    <a:gd name="T85" fmla="*/ 20 h 42"/>
                    <a:gd name="T86" fmla="*/ 0 w 21"/>
                    <a:gd name="T87" fmla="*/ 20 h 42"/>
                    <a:gd name="T88" fmla="*/ 1 w 21"/>
                    <a:gd name="T89" fmla="*/ 22 h 42"/>
                    <a:gd name="T90" fmla="*/ 1 w 21"/>
                    <a:gd name="T91" fmla="*/ 22 h 42"/>
                    <a:gd name="T92" fmla="*/ 2 w 21"/>
                    <a:gd name="T93" fmla="*/ 26 h 42"/>
                    <a:gd name="T94" fmla="*/ 2 w 21"/>
                    <a:gd name="T95" fmla="*/ 28 h 42"/>
                    <a:gd name="T96" fmla="*/ 1 w 21"/>
                    <a:gd name="T97" fmla="*/ 29 h 42"/>
                    <a:gd name="T98" fmla="*/ 0 w 21"/>
                    <a:gd name="T99" fmla="*/ 31 h 42"/>
                    <a:gd name="T100" fmla="*/ 2 w 21"/>
                    <a:gd name="T101" fmla="*/ 32 h 42"/>
                    <a:gd name="T102" fmla="*/ 0 w 21"/>
                    <a:gd name="T103" fmla="*/ 33 h 42"/>
                    <a:gd name="T104" fmla="*/ 0 w 21"/>
                    <a:gd name="T105" fmla="*/ 35 h 42"/>
                    <a:gd name="T106" fmla="*/ 1 w 21"/>
                    <a:gd name="T107" fmla="*/ 37 h 42"/>
                    <a:gd name="T108" fmla="*/ 1 w 21"/>
                    <a:gd name="T109" fmla="*/ 38 h 42"/>
                    <a:gd name="T110" fmla="*/ 3 w 21"/>
                    <a:gd name="T111" fmla="*/ 40 h 42"/>
                    <a:gd name="T112" fmla="*/ 6 w 21"/>
                    <a:gd name="T113" fmla="*/ 39 h 42"/>
                    <a:gd name="T114" fmla="*/ 6 w 21"/>
                    <a:gd name="T115" fmla="*/ 41 h 42"/>
                    <a:gd name="T116" fmla="*/ 8 w 21"/>
                    <a:gd name="T117" fmla="*/ 40 h 42"/>
                    <a:gd name="T118" fmla="*/ 10 w 21"/>
                    <a:gd name="T119" fmla="*/ 39 h 42"/>
                    <a:gd name="T120" fmla="*/ 10 w 21"/>
                    <a:gd name="T121" fmla="*/ 40 h 42"/>
                    <a:gd name="T122" fmla="*/ 13 w 21"/>
                    <a:gd name="T123" fmla="*/ 40 h 42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21"/>
                    <a:gd name="T187" fmla="*/ 0 h 42"/>
                    <a:gd name="T188" fmla="*/ 21 w 21"/>
                    <a:gd name="T189" fmla="*/ 42 h 42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21" h="42">
                      <a:moveTo>
                        <a:pt x="13" y="39"/>
                      </a:moveTo>
                      <a:lnTo>
                        <a:pt x="13" y="40"/>
                      </a:lnTo>
                      <a:lnTo>
                        <a:pt x="15" y="40"/>
                      </a:lnTo>
                      <a:lnTo>
                        <a:pt x="16" y="40"/>
                      </a:lnTo>
                      <a:lnTo>
                        <a:pt x="16" y="39"/>
                      </a:lnTo>
                      <a:lnTo>
                        <a:pt x="17" y="39"/>
                      </a:lnTo>
                      <a:lnTo>
                        <a:pt x="18" y="39"/>
                      </a:lnTo>
                      <a:lnTo>
                        <a:pt x="17" y="38"/>
                      </a:lnTo>
                      <a:lnTo>
                        <a:pt x="17" y="37"/>
                      </a:lnTo>
                      <a:lnTo>
                        <a:pt x="18" y="37"/>
                      </a:lnTo>
                      <a:lnTo>
                        <a:pt x="18" y="35"/>
                      </a:lnTo>
                      <a:lnTo>
                        <a:pt x="18" y="34"/>
                      </a:lnTo>
                      <a:lnTo>
                        <a:pt x="17" y="33"/>
                      </a:lnTo>
                      <a:lnTo>
                        <a:pt x="16" y="33"/>
                      </a:lnTo>
                      <a:lnTo>
                        <a:pt x="17" y="32"/>
                      </a:lnTo>
                      <a:lnTo>
                        <a:pt x="18" y="30"/>
                      </a:lnTo>
                      <a:lnTo>
                        <a:pt x="16" y="30"/>
                      </a:lnTo>
                      <a:lnTo>
                        <a:pt x="17" y="29"/>
                      </a:lnTo>
                      <a:lnTo>
                        <a:pt x="16" y="28"/>
                      </a:lnTo>
                      <a:lnTo>
                        <a:pt x="15" y="28"/>
                      </a:lnTo>
                      <a:lnTo>
                        <a:pt x="16" y="27"/>
                      </a:lnTo>
                      <a:lnTo>
                        <a:pt x="18" y="27"/>
                      </a:lnTo>
                      <a:lnTo>
                        <a:pt x="19" y="27"/>
                      </a:lnTo>
                      <a:lnTo>
                        <a:pt x="20" y="25"/>
                      </a:lnTo>
                      <a:lnTo>
                        <a:pt x="20" y="24"/>
                      </a:lnTo>
                      <a:lnTo>
                        <a:pt x="18" y="25"/>
                      </a:lnTo>
                      <a:lnTo>
                        <a:pt x="20" y="22"/>
                      </a:lnTo>
                      <a:lnTo>
                        <a:pt x="18" y="22"/>
                      </a:lnTo>
                      <a:lnTo>
                        <a:pt x="16" y="24"/>
                      </a:lnTo>
                      <a:lnTo>
                        <a:pt x="16" y="22"/>
                      </a:lnTo>
                      <a:lnTo>
                        <a:pt x="18" y="22"/>
                      </a:lnTo>
                      <a:lnTo>
                        <a:pt x="18" y="20"/>
                      </a:lnTo>
                      <a:lnTo>
                        <a:pt x="17" y="20"/>
                      </a:lnTo>
                      <a:lnTo>
                        <a:pt x="16" y="20"/>
                      </a:lnTo>
                      <a:lnTo>
                        <a:pt x="17" y="17"/>
                      </a:lnTo>
                      <a:lnTo>
                        <a:pt x="16" y="16"/>
                      </a:lnTo>
                      <a:lnTo>
                        <a:pt x="17" y="14"/>
                      </a:lnTo>
                      <a:lnTo>
                        <a:pt x="17" y="12"/>
                      </a:lnTo>
                      <a:lnTo>
                        <a:pt x="17" y="10"/>
                      </a:lnTo>
                      <a:lnTo>
                        <a:pt x="16" y="10"/>
                      </a:lnTo>
                      <a:lnTo>
                        <a:pt x="15" y="10"/>
                      </a:lnTo>
                      <a:lnTo>
                        <a:pt x="15" y="9"/>
                      </a:lnTo>
                      <a:lnTo>
                        <a:pt x="15" y="7"/>
                      </a:lnTo>
                      <a:lnTo>
                        <a:pt x="14" y="7"/>
                      </a:lnTo>
                      <a:lnTo>
                        <a:pt x="13" y="7"/>
                      </a:lnTo>
                      <a:lnTo>
                        <a:pt x="13" y="4"/>
                      </a:lnTo>
                      <a:lnTo>
                        <a:pt x="13" y="2"/>
                      </a:lnTo>
                      <a:lnTo>
                        <a:pt x="13" y="5"/>
                      </a:lnTo>
                      <a:lnTo>
                        <a:pt x="10" y="8"/>
                      </a:lnTo>
                      <a:lnTo>
                        <a:pt x="10" y="6"/>
                      </a:lnTo>
                      <a:lnTo>
                        <a:pt x="10" y="4"/>
                      </a:lnTo>
                      <a:lnTo>
                        <a:pt x="10" y="6"/>
                      </a:lnTo>
                      <a:lnTo>
                        <a:pt x="9" y="2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9" y="3"/>
                      </a:lnTo>
                      <a:lnTo>
                        <a:pt x="8" y="1"/>
                      </a:lnTo>
                      <a:lnTo>
                        <a:pt x="6" y="0"/>
                      </a:lnTo>
                      <a:lnTo>
                        <a:pt x="6" y="1"/>
                      </a:lnTo>
                      <a:lnTo>
                        <a:pt x="6" y="3"/>
                      </a:lnTo>
                      <a:lnTo>
                        <a:pt x="5" y="3"/>
                      </a:lnTo>
                      <a:lnTo>
                        <a:pt x="6" y="5"/>
                      </a:lnTo>
                      <a:lnTo>
                        <a:pt x="6" y="7"/>
                      </a:lnTo>
                      <a:lnTo>
                        <a:pt x="6" y="8"/>
                      </a:lnTo>
                      <a:lnTo>
                        <a:pt x="4" y="8"/>
                      </a:lnTo>
                      <a:lnTo>
                        <a:pt x="3" y="9"/>
                      </a:lnTo>
                      <a:lnTo>
                        <a:pt x="4" y="10"/>
                      </a:lnTo>
                      <a:lnTo>
                        <a:pt x="5" y="11"/>
                      </a:lnTo>
                      <a:lnTo>
                        <a:pt x="6" y="13"/>
                      </a:lnTo>
                      <a:lnTo>
                        <a:pt x="4" y="12"/>
                      </a:lnTo>
                      <a:lnTo>
                        <a:pt x="3" y="12"/>
                      </a:lnTo>
                      <a:lnTo>
                        <a:pt x="4" y="14"/>
                      </a:lnTo>
                      <a:lnTo>
                        <a:pt x="3" y="13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1" y="14"/>
                      </a:lnTo>
                      <a:lnTo>
                        <a:pt x="1" y="15"/>
                      </a:lnTo>
                      <a:lnTo>
                        <a:pt x="2" y="16"/>
                      </a:lnTo>
                      <a:lnTo>
                        <a:pt x="1" y="16"/>
                      </a:lnTo>
                      <a:lnTo>
                        <a:pt x="0" y="15"/>
                      </a:lnTo>
                      <a:lnTo>
                        <a:pt x="1" y="16"/>
                      </a:lnTo>
                      <a:lnTo>
                        <a:pt x="1" y="17"/>
                      </a:lnTo>
                      <a:lnTo>
                        <a:pt x="1" y="20"/>
                      </a:lnTo>
                      <a:lnTo>
                        <a:pt x="0" y="20"/>
                      </a:lnTo>
                      <a:lnTo>
                        <a:pt x="1" y="21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1" y="22"/>
                      </a:lnTo>
                      <a:lnTo>
                        <a:pt x="2" y="25"/>
                      </a:lnTo>
                      <a:lnTo>
                        <a:pt x="2" y="26"/>
                      </a:lnTo>
                      <a:lnTo>
                        <a:pt x="2" y="27"/>
                      </a:lnTo>
                      <a:lnTo>
                        <a:pt x="2" y="28"/>
                      </a:lnTo>
                      <a:lnTo>
                        <a:pt x="2" y="30"/>
                      </a:lnTo>
                      <a:lnTo>
                        <a:pt x="1" y="29"/>
                      </a:lnTo>
                      <a:lnTo>
                        <a:pt x="0" y="29"/>
                      </a:lnTo>
                      <a:lnTo>
                        <a:pt x="0" y="31"/>
                      </a:lnTo>
                      <a:lnTo>
                        <a:pt x="1" y="31"/>
                      </a:lnTo>
                      <a:lnTo>
                        <a:pt x="2" y="32"/>
                      </a:lnTo>
                      <a:lnTo>
                        <a:pt x="0" y="32"/>
                      </a:lnTo>
                      <a:lnTo>
                        <a:pt x="0" y="33"/>
                      </a:lnTo>
                      <a:lnTo>
                        <a:pt x="0" y="34"/>
                      </a:lnTo>
                      <a:lnTo>
                        <a:pt x="0" y="35"/>
                      </a:lnTo>
                      <a:lnTo>
                        <a:pt x="0" y="37"/>
                      </a:lnTo>
                      <a:lnTo>
                        <a:pt x="1" y="37"/>
                      </a:lnTo>
                      <a:lnTo>
                        <a:pt x="2" y="37"/>
                      </a:lnTo>
                      <a:lnTo>
                        <a:pt x="1" y="38"/>
                      </a:lnTo>
                      <a:lnTo>
                        <a:pt x="1" y="39"/>
                      </a:lnTo>
                      <a:lnTo>
                        <a:pt x="3" y="40"/>
                      </a:lnTo>
                      <a:lnTo>
                        <a:pt x="4" y="39"/>
                      </a:lnTo>
                      <a:lnTo>
                        <a:pt x="6" y="39"/>
                      </a:lnTo>
                      <a:lnTo>
                        <a:pt x="5" y="40"/>
                      </a:lnTo>
                      <a:lnTo>
                        <a:pt x="6" y="41"/>
                      </a:lnTo>
                      <a:lnTo>
                        <a:pt x="8" y="41"/>
                      </a:lnTo>
                      <a:lnTo>
                        <a:pt x="8" y="40"/>
                      </a:lnTo>
                      <a:lnTo>
                        <a:pt x="9" y="39"/>
                      </a:lnTo>
                      <a:lnTo>
                        <a:pt x="10" y="39"/>
                      </a:lnTo>
                      <a:lnTo>
                        <a:pt x="10" y="40"/>
                      </a:lnTo>
                      <a:lnTo>
                        <a:pt x="13" y="41"/>
                      </a:lnTo>
                      <a:lnTo>
                        <a:pt x="13" y="40"/>
                      </a:lnTo>
                      <a:lnTo>
                        <a:pt x="13" y="39"/>
                      </a:lnTo>
                    </a:path>
                  </a:pathLst>
                </a:custGeom>
                <a:solidFill>
                  <a:srgbClr val="16BD4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5" name="Freeform 90"/>
                <p:cNvSpPr>
                  <a:spLocks/>
                </p:cNvSpPr>
                <p:nvPr/>
              </p:nvSpPr>
              <p:spPr bwMode="auto">
                <a:xfrm>
                  <a:off x="4472" y="2716"/>
                  <a:ext cx="17" cy="21"/>
                </a:xfrm>
                <a:custGeom>
                  <a:avLst/>
                  <a:gdLst>
                    <a:gd name="T0" fmla="*/ 0 w 17"/>
                    <a:gd name="T1" fmla="*/ 0 h 21"/>
                    <a:gd name="T2" fmla="*/ 1 w 17"/>
                    <a:gd name="T3" fmla="*/ 2 h 21"/>
                    <a:gd name="T4" fmla="*/ 1 w 17"/>
                    <a:gd name="T5" fmla="*/ 4 h 21"/>
                    <a:gd name="T6" fmla="*/ 1 w 17"/>
                    <a:gd name="T7" fmla="*/ 6 h 21"/>
                    <a:gd name="T8" fmla="*/ 1 w 17"/>
                    <a:gd name="T9" fmla="*/ 7 h 21"/>
                    <a:gd name="T10" fmla="*/ 5 w 17"/>
                    <a:gd name="T11" fmla="*/ 8 h 21"/>
                    <a:gd name="T12" fmla="*/ 5 w 17"/>
                    <a:gd name="T13" fmla="*/ 9 h 21"/>
                    <a:gd name="T14" fmla="*/ 5 w 17"/>
                    <a:gd name="T15" fmla="*/ 12 h 21"/>
                    <a:gd name="T16" fmla="*/ 5 w 17"/>
                    <a:gd name="T17" fmla="*/ 14 h 21"/>
                    <a:gd name="T18" fmla="*/ 5 w 17"/>
                    <a:gd name="T19" fmla="*/ 18 h 21"/>
                    <a:gd name="T20" fmla="*/ 5 w 17"/>
                    <a:gd name="T21" fmla="*/ 19 h 21"/>
                    <a:gd name="T22" fmla="*/ 5 w 17"/>
                    <a:gd name="T23" fmla="*/ 20 h 21"/>
                    <a:gd name="T24" fmla="*/ 9 w 17"/>
                    <a:gd name="T25" fmla="*/ 20 h 21"/>
                    <a:gd name="T26" fmla="*/ 6 w 17"/>
                    <a:gd name="T27" fmla="*/ 18 h 21"/>
                    <a:gd name="T28" fmla="*/ 6 w 17"/>
                    <a:gd name="T29" fmla="*/ 12 h 21"/>
                    <a:gd name="T30" fmla="*/ 9 w 17"/>
                    <a:gd name="T31" fmla="*/ 11 h 21"/>
                    <a:gd name="T32" fmla="*/ 9 w 17"/>
                    <a:gd name="T33" fmla="*/ 9 h 21"/>
                    <a:gd name="T34" fmla="*/ 9 w 17"/>
                    <a:gd name="T35" fmla="*/ 7 h 21"/>
                    <a:gd name="T36" fmla="*/ 11 w 17"/>
                    <a:gd name="T37" fmla="*/ 5 h 21"/>
                    <a:gd name="T38" fmla="*/ 11 w 17"/>
                    <a:gd name="T39" fmla="*/ 4 h 21"/>
                    <a:gd name="T40" fmla="*/ 14 w 17"/>
                    <a:gd name="T41" fmla="*/ 2 h 21"/>
                    <a:gd name="T42" fmla="*/ 16 w 17"/>
                    <a:gd name="T43" fmla="*/ 0 h 21"/>
                    <a:gd name="T44" fmla="*/ 14 w 17"/>
                    <a:gd name="T45" fmla="*/ 0 h 21"/>
                    <a:gd name="T46" fmla="*/ 11 w 17"/>
                    <a:gd name="T47" fmla="*/ 4 h 21"/>
                    <a:gd name="T48" fmla="*/ 11 w 17"/>
                    <a:gd name="T49" fmla="*/ 2 h 21"/>
                    <a:gd name="T50" fmla="*/ 14 w 17"/>
                    <a:gd name="T51" fmla="*/ 0 h 21"/>
                    <a:gd name="T52" fmla="*/ 11 w 17"/>
                    <a:gd name="T53" fmla="*/ 0 h 21"/>
                    <a:gd name="T54" fmla="*/ 11 w 17"/>
                    <a:gd name="T55" fmla="*/ 1 h 21"/>
                    <a:gd name="T56" fmla="*/ 11 w 17"/>
                    <a:gd name="T57" fmla="*/ 4 h 21"/>
                    <a:gd name="T58" fmla="*/ 9 w 17"/>
                    <a:gd name="T59" fmla="*/ 5 h 21"/>
                    <a:gd name="T60" fmla="*/ 9 w 17"/>
                    <a:gd name="T61" fmla="*/ 6 h 21"/>
                    <a:gd name="T62" fmla="*/ 9 w 17"/>
                    <a:gd name="T63" fmla="*/ 7 h 21"/>
                    <a:gd name="T64" fmla="*/ 6 w 17"/>
                    <a:gd name="T65" fmla="*/ 9 h 21"/>
                    <a:gd name="T66" fmla="*/ 6 w 17"/>
                    <a:gd name="T67" fmla="*/ 7 h 21"/>
                    <a:gd name="T68" fmla="*/ 6 w 17"/>
                    <a:gd name="T69" fmla="*/ 5 h 21"/>
                    <a:gd name="T70" fmla="*/ 6 w 17"/>
                    <a:gd name="T71" fmla="*/ 4 h 21"/>
                    <a:gd name="T72" fmla="*/ 9 w 17"/>
                    <a:gd name="T73" fmla="*/ 1 h 21"/>
                    <a:gd name="T74" fmla="*/ 9 w 17"/>
                    <a:gd name="T75" fmla="*/ 0 h 21"/>
                    <a:gd name="T76" fmla="*/ 6 w 17"/>
                    <a:gd name="T77" fmla="*/ 4 h 21"/>
                    <a:gd name="T78" fmla="*/ 6 w 17"/>
                    <a:gd name="T79" fmla="*/ 5 h 21"/>
                    <a:gd name="T80" fmla="*/ 5 w 17"/>
                    <a:gd name="T81" fmla="*/ 1 h 21"/>
                    <a:gd name="T82" fmla="*/ 5 w 17"/>
                    <a:gd name="T83" fmla="*/ 0 h 21"/>
                    <a:gd name="T84" fmla="*/ 5 w 17"/>
                    <a:gd name="T85" fmla="*/ 2 h 21"/>
                    <a:gd name="T86" fmla="*/ 6 w 17"/>
                    <a:gd name="T87" fmla="*/ 5 h 21"/>
                    <a:gd name="T88" fmla="*/ 6 w 17"/>
                    <a:gd name="T89" fmla="*/ 7 h 21"/>
                    <a:gd name="T90" fmla="*/ 6 w 17"/>
                    <a:gd name="T91" fmla="*/ 10 h 21"/>
                    <a:gd name="T92" fmla="*/ 5 w 17"/>
                    <a:gd name="T93" fmla="*/ 7 h 21"/>
                    <a:gd name="T94" fmla="*/ 1 w 17"/>
                    <a:gd name="T95" fmla="*/ 5 h 21"/>
                    <a:gd name="T96" fmla="*/ 1 w 17"/>
                    <a:gd name="T97" fmla="*/ 0 h 21"/>
                    <a:gd name="T98" fmla="*/ 1 w 17"/>
                    <a:gd name="T99" fmla="*/ 4 h 21"/>
                    <a:gd name="T100" fmla="*/ 1 w 17"/>
                    <a:gd name="T101" fmla="*/ 1 h 21"/>
                    <a:gd name="T102" fmla="*/ 0 w 17"/>
                    <a:gd name="T103" fmla="*/ 0 h 21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7"/>
                    <a:gd name="T157" fmla="*/ 0 h 21"/>
                    <a:gd name="T158" fmla="*/ 17 w 17"/>
                    <a:gd name="T159" fmla="*/ 21 h 21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7" h="21">
                      <a:moveTo>
                        <a:pt x="0" y="0"/>
                      </a:move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1" y="6"/>
                      </a:lnTo>
                      <a:lnTo>
                        <a:pt x="1" y="7"/>
                      </a:lnTo>
                      <a:lnTo>
                        <a:pt x="5" y="8"/>
                      </a:lnTo>
                      <a:lnTo>
                        <a:pt x="5" y="9"/>
                      </a:lnTo>
                      <a:lnTo>
                        <a:pt x="5" y="12"/>
                      </a:lnTo>
                      <a:lnTo>
                        <a:pt x="5" y="14"/>
                      </a:lnTo>
                      <a:lnTo>
                        <a:pt x="5" y="18"/>
                      </a:lnTo>
                      <a:lnTo>
                        <a:pt x="5" y="19"/>
                      </a:lnTo>
                      <a:lnTo>
                        <a:pt x="5" y="20"/>
                      </a:lnTo>
                      <a:lnTo>
                        <a:pt x="9" y="20"/>
                      </a:lnTo>
                      <a:lnTo>
                        <a:pt x="6" y="18"/>
                      </a:lnTo>
                      <a:lnTo>
                        <a:pt x="6" y="12"/>
                      </a:lnTo>
                      <a:lnTo>
                        <a:pt x="9" y="11"/>
                      </a:lnTo>
                      <a:lnTo>
                        <a:pt x="9" y="9"/>
                      </a:lnTo>
                      <a:lnTo>
                        <a:pt x="9" y="7"/>
                      </a:lnTo>
                      <a:lnTo>
                        <a:pt x="11" y="5"/>
                      </a:lnTo>
                      <a:lnTo>
                        <a:pt x="11" y="4"/>
                      </a:lnTo>
                      <a:lnTo>
                        <a:pt x="14" y="2"/>
                      </a:lnTo>
                      <a:lnTo>
                        <a:pt x="16" y="0"/>
                      </a:lnTo>
                      <a:lnTo>
                        <a:pt x="14" y="0"/>
                      </a:lnTo>
                      <a:lnTo>
                        <a:pt x="11" y="4"/>
                      </a:lnTo>
                      <a:lnTo>
                        <a:pt x="11" y="2"/>
                      </a:lnTo>
                      <a:lnTo>
                        <a:pt x="14" y="0"/>
                      </a:lnTo>
                      <a:lnTo>
                        <a:pt x="11" y="0"/>
                      </a:lnTo>
                      <a:lnTo>
                        <a:pt x="11" y="1"/>
                      </a:lnTo>
                      <a:lnTo>
                        <a:pt x="11" y="4"/>
                      </a:lnTo>
                      <a:lnTo>
                        <a:pt x="9" y="5"/>
                      </a:lnTo>
                      <a:lnTo>
                        <a:pt x="9" y="6"/>
                      </a:lnTo>
                      <a:lnTo>
                        <a:pt x="9" y="7"/>
                      </a:lnTo>
                      <a:lnTo>
                        <a:pt x="6" y="9"/>
                      </a:lnTo>
                      <a:lnTo>
                        <a:pt x="6" y="7"/>
                      </a:lnTo>
                      <a:lnTo>
                        <a:pt x="6" y="5"/>
                      </a:lnTo>
                      <a:lnTo>
                        <a:pt x="6" y="4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6" y="4"/>
                      </a:lnTo>
                      <a:lnTo>
                        <a:pt x="6" y="5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6" y="5"/>
                      </a:lnTo>
                      <a:lnTo>
                        <a:pt x="6" y="7"/>
                      </a:lnTo>
                      <a:lnTo>
                        <a:pt x="6" y="10"/>
                      </a:lnTo>
                      <a:lnTo>
                        <a:pt x="5" y="7"/>
                      </a:lnTo>
                      <a:lnTo>
                        <a:pt x="1" y="5"/>
                      </a:lnTo>
                      <a:lnTo>
                        <a:pt x="1" y="0"/>
                      </a:lnTo>
                      <a:lnTo>
                        <a:pt x="1" y="4"/>
                      </a:lnTo>
                      <a:lnTo>
                        <a:pt x="1" y="1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B75E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6" name="Freeform 91"/>
                <p:cNvSpPr>
                  <a:spLocks/>
                </p:cNvSpPr>
                <p:nvPr/>
              </p:nvSpPr>
              <p:spPr bwMode="auto">
                <a:xfrm>
                  <a:off x="4467" y="2693"/>
                  <a:ext cx="17" cy="28"/>
                </a:xfrm>
                <a:custGeom>
                  <a:avLst/>
                  <a:gdLst>
                    <a:gd name="T0" fmla="*/ 10 w 17"/>
                    <a:gd name="T1" fmla="*/ 26 h 28"/>
                    <a:gd name="T2" fmla="*/ 11 w 17"/>
                    <a:gd name="T3" fmla="*/ 26 h 28"/>
                    <a:gd name="T4" fmla="*/ 12 w 17"/>
                    <a:gd name="T5" fmla="*/ 26 h 28"/>
                    <a:gd name="T6" fmla="*/ 12 w 17"/>
                    <a:gd name="T7" fmla="*/ 25 h 28"/>
                    <a:gd name="T8" fmla="*/ 14 w 17"/>
                    <a:gd name="T9" fmla="*/ 23 h 28"/>
                    <a:gd name="T10" fmla="*/ 12 w 17"/>
                    <a:gd name="T11" fmla="*/ 23 h 28"/>
                    <a:gd name="T12" fmla="*/ 12 w 17"/>
                    <a:gd name="T13" fmla="*/ 22 h 28"/>
                    <a:gd name="T14" fmla="*/ 11 w 17"/>
                    <a:gd name="T15" fmla="*/ 20 h 28"/>
                    <a:gd name="T16" fmla="*/ 10 w 17"/>
                    <a:gd name="T17" fmla="*/ 19 h 28"/>
                    <a:gd name="T18" fmla="*/ 12 w 17"/>
                    <a:gd name="T19" fmla="*/ 18 h 28"/>
                    <a:gd name="T20" fmla="*/ 16 w 17"/>
                    <a:gd name="T21" fmla="*/ 17 h 28"/>
                    <a:gd name="T22" fmla="*/ 14 w 17"/>
                    <a:gd name="T23" fmla="*/ 17 h 28"/>
                    <a:gd name="T24" fmla="*/ 12 w 17"/>
                    <a:gd name="T25" fmla="*/ 16 h 28"/>
                    <a:gd name="T26" fmla="*/ 11 w 17"/>
                    <a:gd name="T27" fmla="*/ 14 h 28"/>
                    <a:gd name="T28" fmla="*/ 12 w 17"/>
                    <a:gd name="T29" fmla="*/ 13 h 28"/>
                    <a:gd name="T30" fmla="*/ 11 w 17"/>
                    <a:gd name="T31" fmla="*/ 12 h 28"/>
                    <a:gd name="T32" fmla="*/ 11 w 17"/>
                    <a:gd name="T33" fmla="*/ 12 h 28"/>
                    <a:gd name="T34" fmla="*/ 12 w 17"/>
                    <a:gd name="T35" fmla="*/ 9 h 28"/>
                    <a:gd name="T36" fmla="*/ 11 w 17"/>
                    <a:gd name="T37" fmla="*/ 7 h 28"/>
                    <a:gd name="T38" fmla="*/ 11 w 17"/>
                    <a:gd name="T39" fmla="*/ 6 h 28"/>
                    <a:gd name="T40" fmla="*/ 10 w 17"/>
                    <a:gd name="T41" fmla="*/ 5 h 28"/>
                    <a:gd name="T42" fmla="*/ 10 w 17"/>
                    <a:gd name="T43" fmla="*/ 5 h 28"/>
                    <a:gd name="T44" fmla="*/ 10 w 17"/>
                    <a:gd name="T45" fmla="*/ 2 h 28"/>
                    <a:gd name="T46" fmla="*/ 7 w 17"/>
                    <a:gd name="T47" fmla="*/ 5 h 28"/>
                    <a:gd name="T48" fmla="*/ 7 w 17"/>
                    <a:gd name="T49" fmla="*/ 3 h 28"/>
                    <a:gd name="T50" fmla="*/ 6 w 17"/>
                    <a:gd name="T51" fmla="*/ 5 h 28"/>
                    <a:gd name="T52" fmla="*/ 5 w 17"/>
                    <a:gd name="T53" fmla="*/ 1 h 28"/>
                    <a:gd name="T54" fmla="*/ 5 w 17"/>
                    <a:gd name="T55" fmla="*/ 1 h 28"/>
                    <a:gd name="T56" fmla="*/ 5 w 17"/>
                    <a:gd name="T57" fmla="*/ 1 h 28"/>
                    <a:gd name="T58" fmla="*/ 3 w 17"/>
                    <a:gd name="T59" fmla="*/ 2 h 28"/>
                    <a:gd name="T60" fmla="*/ 3 w 17"/>
                    <a:gd name="T61" fmla="*/ 4 h 28"/>
                    <a:gd name="T62" fmla="*/ 2 w 17"/>
                    <a:gd name="T63" fmla="*/ 5 h 28"/>
                    <a:gd name="T64" fmla="*/ 2 w 17"/>
                    <a:gd name="T65" fmla="*/ 7 h 28"/>
                    <a:gd name="T66" fmla="*/ 3 w 17"/>
                    <a:gd name="T67" fmla="*/ 8 h 28"/>
                    <a:gd name="T68" fmla="*/ 2 w 17"/>
                    <a:gd name="T69" fmla="*/ 8 h 28"/>
                    <a:gd name="T70" fmla="*/ 2 w 17"/>
                    <a:gd name="T71" fmla="*/ 9 h 28"/>
                    <a:gd name="T72" fmla="*/ 0 w 17"/>
                    <a:gd name="T73" fmla="*/ 8 h 28"/>
                    <a:gd name="T74" fmla="*/ 1 w 17"/>
                    <a:gd name="T75" fmla="*/ 10 h 28"/>
                    <a:gd name="T76" fmla="*/ 1 w 17"/>
                    <a:gd name="T77" fmla="*/ 10 h 28"/>
                    <a:gd name="T78" fmla="*/ 0 w 17"/>
                    <a:gd name="T79" fmla="*/ 12 h 28"/>
                    <a:gd name="T80" fmla="*/ 1 w 17"/>
                    <a:gd name="T81" fmla="*/ 12 h 28"/>
                    <a:gd name="T82" fmla="*/ 1 w 17"/>
                    <a:gd name="T83" fmla="*/ 13 h 28"/>
                    <a:gd name="T84" fmla="*/ 0 w 17"/>
                    <a:gd name="T85" fmla="*/ 14 h 28"/>
                    <a:gd name="T86" fmla="*/ 1 w 17"/>
                    <a:gd name="T87" fmla="*/ 16 h 28"/>
                    <a:gd name="T88" fmla="*/ 1 w 17"/>
                    <a:gd name="T89" fmla="*/ 18 h 28"/>
                    <a:gd name="T90" fmla="*/ 1 w 17"/>
                    <a:gd name="T91" fmla="*/ 18 h 28"/>
                    <a:gd name="T92" fmla="*/ 1 w 17"/>
                    <a:gd name="T93" fmla="*/ 20 h 28"/>
                    <a:gd name="T94" fmla="*/ 0 w 17"/>
                    <a:gd name="T95" fmla="*/ 20 h 28"/>
                    <a:gd name="T96" fmla="*/ 1 w 17"/>
                    <a:gd name="T97" fmla="*/ 21 h 28"/>
                    <a:gd name="T98" fmla="*/ 0 w 17"/>
                    <a:gd name="T99" fmla="*/ 22 h 28"/>
                    <a:gd name="T100" fmla="*/ 0 w 17"/>
                    <a:gd name="T101" fmla="*/ 23 h 28"/>
                    <a:gd name="T102" fmla="*/ 0 w 17"/>
                    <a:gd name="T103" fmla="*/ 24 h 28"/>
                    <a:gd name="T104" fmla="*/ 1 w 17"/>
                    <a:gd name="T105" fmla="*/ 24 h 28"/>
                    <a:gd name="T106" fmla="*/ 2 w 17"/>
                    <a:gd name="T107" fmla="*/ 26 h 28"/>
                    <a:gd name="T108" fmla="*/ 3 w 17"/>
                    <a:gd name="T109" fmla="*/ 26 h 28"/>
                    <a:gd name="T110" fmla="*/ 5 w 17"/>
                    <a:gd name="T111" fmla="*/ 27 h 28"/>
                    <a:gd name="T112" fmla="*/ 5 w 17"/>
                    <a:gd name="T113" fmla="*/ 26 h 28"/>
                    <a:gd name="T114" fmla="*/ 6 w 17"/>
                    <a:gd name="T115" fmla="*/ 27 h 28"/>
                    <a:gd name="T116" fmla="*/ 7 w 17"/>
                    <a:gd name="T117" fmla="*/ 26 h 28"/>
                    <a:gd name="T118" fmla="*/ 10 w 17"/>
                    <a:gd name="T119" fmla="*/ 26 h 28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7"/>
                    <a:gd name="T181" fmla="*/ 0 h 28"/>
                    <a:gd name="T182" fmla="*/ 17 w 17"/>
                    <a:gd name="T183" fmla="*/ 28 h 28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7" h="28">
                      <a:moveTo>
                        <a:pt x="8" y="25"/>
                      </a:moveTo>
                      <a:lnTo>
                        <a:pt x="10" y="26"/>
                      </a:lnTo>
                      <a:lnTo>
                        <a:pt x="11" y="26"/>
                      </a:lnTo>
                      <a:lnTo>
                        <a:pt x="12" y="26"/>
                      </a:lnTo>
                      <a:lnTo>
                        <a:pt x="12" y="25"/>
                      </a:lnTo>
                      <a:lnTo>
                        <a:pt x="12" y="24"/>
                      </a:lnTo>
                      <a:lnTo>
                        <a:pt x="14" y="23"/>
                      </a:lnTo>
                      <a:lnTo>
                        <a:pt x="12" y="23"/>
                      </a:lnTo>
                      <a:lnTo>
                        <a:pt x="11" y="22"/>
                      </a:lnTo>
                      <a:lnTo>
                        <a:pt x="12" y="22"/>
                      </a:lnTo>
                      <a:lnTo>
                        <a:pt x="12" y="20"/>
                      </a:lnTo>
                      <a:lnTo>
                        <a:pt x="11" y="20"/>
                      </a:lnTo>
                      <a:lnTo>
                        <a:pt x="11" y="19"/>
                      </a:lnTo>
                      <a:lnTo>
                        <a:pt x="10" y="19"/>
                      </a:lnTo>
                      <a:lnTo>
                        <a:pt x="11" y="18"/>
                      </a:lnTo>
                      <a:lnTo>
                        <a:pt x="12" y="18"/>
                      </a:lnTo>
                      <a:lnTo>
                        <a:pt x="14" y="18"/>
                      </a:lnTo>
                      <a:lnTo>
                        <a:pt x="16" y="17"/>
                      </a:lnTo>
                      <a:lnTo>
                        <a:pt x="14" y="17"/>
                      </a:lnTo>
                      <a:lnTo>
                        <a:pt x="14" y="16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4"/>
                      </a:lnTo>
                      <a:lnTo>
                        <a:pt x="12" y="14"/>
                      </a:lnTo>
                      <a:lnTo>
                        <a:pt x="12" y="13"/>
                      </a:lnTo>
                      <a:lnTo>
                        <a:pt x="11" y="12"/>
                      </a:lnTo>
                      <a:lnTo>
                        <a:pt x="12" y="12"/>
                      </a:lnTo>
                      <a:lnTo>
                        <a:pt x="11" y="12"/>
                      </a:lnTo>
                      <a:lnTo>
                        <a:pt x="11" y="10"/>
                      </a:lnTo>
                      <a:lnTo>
                        <a:pt x="12" y="9"/>
                      </a:lnTo>
                      <a:lnTo>
                        <a:pt x="12" y="8"/>
                      </a:lnTo>
                      <a:lnTo>
                        <a:pt x="11" y="7"/>
                      </a:lnTo>
                      <a:lnTo>
                        <a:pt x="11" y="6"/>
                      </a:lnTo>
                      <a:lnTo>
                        <a:pt x="10" y="6"/>
                      </a:lnTo>
                      <a:lnTo>
                        <a:pt x="10" y="5"/>
                      </a:lnTo>
                      <a:lnTo>
                        <a:pt x="10" y="3"/>
                      </a:lnTo>
                      <a:lnTo>
                        <a:pt x="10" y="2"/>
                      </a:lnTo>
                      <a:lnTo>
                        <a:pt x="8" y="4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4"/>
                      </a:lnTo>
                      <a:lnTo>
                        <a:pt x="6" y="5"/>
                      </a:lnTo>
                      <a:lnTo>
                        <a:pt x="6" y="2"/>
                      </a:lnTo>
                      <a:lnTo>
                        <a:pt x="5" y="1"/>
                      </a:lnTo>
                      <a:lnTo>
                        <a:pt x="5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3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3" y="8"/>
                      </a:lnTo>
                      <a:lnTo>
                        <a:pt x="2" y="8"/>
                      </a:lnTo>
                      <a:lnTo>
                        <a:pt x="2" y="9"/>
                      </a:lnTo>
                      <a:lnTo>
                        <a:pt x="1" y="8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1" y="10"/>
                      </a:lnTo>
                      <a:lnTo>
                        <a:pt x="1" y="12"/>
                      </a:lnTo>
                      <a:lnTo>
                        <a:pt x="1" y="10"/>
                      </a:lnTo>
                      <a:lnTo>
                        <a:pt x="0" y="10"/>
                      </a:ln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0" y="12"/>
                      </a:lnTo>
                      <a:lnTo>
                        <a:pt x="1" y="13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1" y="16"/>
                      </a:lnTo>
                      <a:lnTo>
                        <a:pt x="1" y="17"/>
                      </a:lnTo>
                      <a:lnTo>
                        <a:pt x="1" y="18"/>
                      </a:lnTo>
                      <a:lnTo>
                        <a:pt x="1" y="19"/>
                      </a:lnTo>
                      <a:lnTo>
                        <a:pt x="1" y="20"/>
                      </a:lnTo>
                      <a:lnTo>
                        <a:pt x="0" y="19"/>
                      </a:lnTo>
                      <a:lnTo>
                        <a:pt x="0" y="20"/>
                      </a:lnTo>
                      <a:lnTo>
                        <a:pt x="0" y="21"/>
                      </a:lnTo>
                      <a:lnTo>
                        <a:pt x="1" y="21"/>
                      </a:lnTo>
                      <a:lnTo>
                        <a:pt x="1" y="22"/>
                      </a:lnTo>
                      <a:lnTo>
                        <a:pt x="0" y="22"/>
                      </a:lnTo>
                      <a:lnTo>
                        <a:pt x="0" y="23"/>
                      </a:lnTo>
                      <a:lnTo>
                        <a:pt x="0" y="24"/>
                      </a:lnTo>
                      <a:lnTo>
                        <a:pt x="1" y="24"/>
                      </a:lnTo>
                      <a:lnTo>
                        <a:pt x="1" y="25"/>
                      </a:lnTo>
                      <a:lnTo>
                        <a:pt x="2" y="26"/>
                      </a:lnTo>
                      <a:lnTo>
                        <a:pt x="2" y="25"/>
                      </a:lnTo>
                      <a:lnTo>
                        <a:pt x="3" y="26"/>
                      </a:lnTo>
                      <a:lnTo>
                        <a:pt x="3" y="27"/>
                      </a:lnTo>
                      <a:lnTo>
                        <a:pt x="5" y="27"/>
                      </a:lnTo>
                      <a:lnTo>
                        <a:pt x="5" y="26"/>
                      </a:lnTo>
                      <a:lnTo>
                        <a:pt x="6" y="26"/>
                      </a:lnTo>
                      <a:lnTo>
                        <a:pt x="6" y="27"/>
                      </a:lnTo>
                      <a:lnTo>
                        <a:pt x="7" y="27"/>
                      </a:lnTo>
                      <a:lnTo>
                        <a:pt x="7" y="26"/>
                      </a:lnTo>
                      <a:lnTo>
                        <a:pt x="8" y="27"/>
                      </a:lnTo>
                      <a:lnTo>
                        <a:pt x="10" y="26"/>
                      </a:lnTo>
                      <a:lnTo>
                        <a:pt x="8" y="25"/>
                      </a:lnTo>
                    </a:path>
                  </a:pathLst>
                </a:custGeom>
                <a:solidFill>
                  <a:srgbClr val="16BD4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7" name="Freeform 92"/>
                <p:cNvSpPr>
                  <a:spLocks/>
                </p:cNvSpPr>
                <p:nvPr/>
              </p:nvSpPr>
              <p:spPr bwMode="auto">
                <a:xfrm>
                  <a:off x="4442" y="2727"/>
                  <a:ext cx="17" cy="34"/>
                </a:xfrm>
                <a:custGeom>
                  <a:avLst/>
                  <a:gdLst>
                    <a:gd name="T0" fmla="*/ 1 w 17"/>
                    <a:gd name="T1" fmla="*/ 0 h 34"/>
                    <a:gd name="T2" fmla="*/ 0 w 17"/>
                    <a:gd name="T3" fmla="*/ 0 h 34"/>
                    <a:gd name="T4" fmla="*/ 1 w 17"/>
                    <a:gd name="T5" fmla="*/ 5 h 34"/>
                    <a:gd name="T6" fmla="*/ 4 w 17"/>
                    <a:gd name="T7" fmla="*/ 8 h 34"/>
                    <a:gd name="T8" fmla="*/ 4 w 17"/>
                    <a:gd name="T9" fmla="*/ 9 h 34"/>
                    <a:gd name="T10" fmla="*/ 4 w 17"/>
                    <a:gd name="T11" fmla="*/ 11 h 34"/>
                    <a:gd name="T12" fmla="*/ 5 w 17"/>
                    <a:gd name="T13" fmla="*/ 14 h 34"/>
                    <a:gd name="T14" fmla="*/ 5 w 17"/>
                    <a:gd name="T15" fmla="*/ 16 h 34"/>
                    <a:gd name="T16" fmla="*/ 5 w 17"/>
                    <a:gd name="T17" fmla="*/ 20 h 34"/>
                    <a:gd name="T18" fmla="*/ 5 w 17"/>
                    <a:gd name="T19" fmla="*/ 22 h 34"/>
                    <a:gd name="T20" fmla="*/ 5 w 17"/>
                    <a:gd name="T21" fmla="*/ 29 h 34"/>
                    <a:gd name="T22" fmla="*/ 5 w 17"/>
                    <a:gd name="T23" fmla="*/ 31 h 34"/>
                    <a:gd name="T24" fmla="*/ 5 w 17"/>
                    <a:gd name="T25" fmla="*/ 33 h 34"/>
                    <a:gd name="T26" fmla="*/ 5 w 17"/>
                    <a:gd name="T27" fmla="*/ 33 h 34"/>
                    <a:gd name="T28" fmla="*/ 8 w 17"/>
                    <a:gd name="T29" fmla="*/ 33 h 34"/>
                    <a:gd name="T30" fmla="*/ 8 w 17"/>
                    <a:gd name="T31" fmla="*/ 29 h 34"/>
                    <a:gd name="T32" fmla="*/ 8 w 17"/>
                    <a:gd name="T33" fmla="*/ 22 h 34"/>
                    <a:gd name="T34" fmla="*/ 10 w 17"/>
                    <a:gd name="T35" fmla="*/ 19 h 34"/>
                    <a:gd name="T36" fmla="*/ 10 w 17"/>
                    <a:gd name="T37" fmla="*/ 16 h 34"/>
                    <a:gd name="T38" fmla="*/ 10 w 17"/>
                    <a:gd name="T39" fmla="*/ 12 h 34"/>
                    <a:gd name="T40" fmla="*/ 10 w 17"/>
                    <a:gd name="T41" fmla="*/ 9 h 34"/>
                    <a:gd name="T42" fmla="*/ 11 w 17"/>
                    <a:gd name="T43" fmla="*/ 8 h 34"/>
                    <a:gd name="T44" fmla="*/ 14 w 17"/>
                    <a:gd name="T45" fmla="*/ 5 h 34"/>
                    <a:gd name="T46" fmla="*/ 16 w 17"/>
                    <a:gd name="T47" fmla="*/ 1 h 34"/>
                    <a:gd name="T48" fmla="*/ 11 w 17"/>
                    <a:gd name="T49" fmla="*/ 7 h 34"/>
                    <a:gd name="T50" fmla="*/ 11 w 17"/>
                    <a:gd name="T51" fmla="*/ 5 h 34"/>
                    <a:gd name="T52" fmla="*/ 11 w 17"/>
                    <a:gd name="T53" fmla="*/ 1 h 34"/>
                    <a:gd name="T54" fmla="*/ 11 w 17"/>
                    <a:gd name="T55" fmla="*/ 4 h 34"/>
                    <a:gd name="T56" fmla="*/ 10 w 17"/>
                    <a:gd name="T57" fmla="*/ 7 h 34"/>
                    <a:gd name="T58" fmla="*/ 10 w 17"/>
                    <a:gd name="T59" fmla="*/ 8 h 34"/>
                    <a:gd name="T60" fmla="*/ 10 w 17"/>
                    <a:gd name="T61" fmla="*/ 10 h 34"/>
                    <a:gd name="T62" fmla="*/ 10 w 17"/>
                    <a:gd name="T63" fmla="*/ 13 h 34"/>
                    <a:gd name="T64" fmla="*/ 8 w 17"/>
                    <a:gd name="T65" fmla="*/ 17 h 34"/>
                    <a:gd name="T66" fmla="*/ 8 w 17"/>
                    <a:gd name="T67" fmla="*/ 11 h 34"/>
                    <a:gd name="T68" fmla="*/ 8 w 17"/>
                    <a:gd name="T69" fmla="*/ 9 h 34"/>
                    <a:gd name="T70" fmla="*/ 8 w 17"/>
                    <a:gd name="T71" fmla="*/ 7 h 34"/>
                    <a:gd name="T72" fmla="*/ 10 w 17"/>
                    <a:gd name="T73" fmla="*/ 4 h 34"/>
                    <a:gd name="T74" fmla="*/ 10 w 17"/>
                    <a:gd name="T75" fmla="*/ 0 h 34"/>
                    <a:gd name="T76" fmla="*/ 10 w 17"/>
                    <a:gd name="T77" fmla="*/ 0 h 34"/>
                    <a:gd name="T78" fmla="*/ 8 w 17"/>
                    <a:gd name="T79" fmla="*/ 6 h 34"/>
                    <a:gd name="T80" fmla="*/ 8 w 17"/>
                    <a:gd name="T81" fmla="*/ 8 h 34"/>
                    <a:gd name="T82" fmla="*/ 5 w 17"/>
                    <a:gd name="T83" fmla="*/ 4 h 34"/>
                    <a:gd name="T84" fmla="*/ 5 w 17"/>
                    <a:gd name="T85" fmla="*/ 0 h 34"/>
                    <a:gd name="T86" fmla="*/ 5 w 17"/>
                    <a:gd name="T87" fmla="*/ 5 h 34"/>
                    <a:gd name="T88" fmla="*/ 8 w 17"/>
                    <a:gd name="T89" fmla="*/ 8 h 34"/>
                    <a:gd name="T90" fmla="*/ 8 w 17"/>
                    <a:gd name="T91" fmla="*/ 11 h 34"/>
                    <a:gd name="T92" fmla="*/ 8 w 17"/>
                    <a:gd name="T93" fmla="*/ 12 h 34"/>
                    <a:gd name="T94" fmla="*/ 8 w 17"/>
                    <a:gd name="T95" fmla="*/ 17 h 34"/>
                    <a:gd name="T96" fmla="*/ 5 w 17"/>
                    <a:gd name="T97" fmla="*/ 11 h 34"/>
                    <a:gd name="T98" fmla="*/ 4 w 17"/>
                    <a:gd name="T99" fmla="*/ 8 h 34"/>
                    <a:gd name="T100" fmla="*/ 4 w 17"/>
                    <a:gd name="T101" fmla="*/ 0 h 34"/>
                    <a:gd name="T102" fmla="*/ 4 w 17"/>
                    <a:gd name="T103" fmla="*/ 8 h 34"/>
                    <a:gd name="T104" fmla="*/ 1 w 17"/>
                    <a:gd name="T105" fmla="*/ 2 h 34"/>
                    <a:gd name="T106" fmla="*/ 1 w 17"/>
                    <a:gd name="T107" fmla="*/ 0 h 34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17"/>
                    <a:gd name="T163" fmla="*/ 0 h 34"/>
                    <a:gd name="T164" fmla="*/ 17 w 17"/>
                    <a:gd name="T165" fmla="*/ 34 h 34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17" h="34">
                      <a:moveTo>
                        <a:pt x="1" y="0"/>
                      </a:moveTo>
                      <a:lnTo>
                        <a:pt x="0" y="0"/>
                      </a:lnTo>
                      <a:lnTo>
                        <a:pt x="1" y="5"/>
                      </a:lnTo>
                      <a:lnTo>
                        <a:pt x="4" y="8"/>
                      </a:lnTo>
                      <a:lnTo>
                        <a:pt x="4" y="9"/>
                      </a:lnTo>
                      <a:lnTo>
                        <a:pt x="4" y="11"/>
                      </a:lnTo>
                      <a:lnTo>
                        <a:pt x="5" y="14"/>
                      </a:lnTo>
                      <a:lnTo>
                        <a:pt x="5" y="16"/>
                      </a:lnTo>
                      <a:lnTo>
                        <a:pt x="5" y="20"/>
                      </a:lnTo>
                      <a:lnTo>
                        <a:pt x="5" y="22"/>
                      </a:lnTo>
                      <a:lnTo>
                        <a:pt x="5" y="29"/>
                      </a:lnTo>
                      <a:lnTo>
                        <a:pt x="5" y="31"/>
                      </a:lnTo>
                      <a:lnTo>
                        <a:pt x="5" y="33"/>
                      </a:lnTo>
                      <a:lnTo>
                        <a:pt x="8" y="33"/>
                      </a:lnTo>
                      <a:lnTo>
                        <a:pt x="8" y="29"/>
                      </a:lnTo>
                      <a:lnTo>
                        <a:pt x="8" y="22"/>
                      </a:lnTo>
                      <a:lnTo>
                        <a:pt x="10" y="19"/>
                      </a:lnTo>
                      <a:lnTo>
                        <a:pt x="10" y="16"/>
                      </a:lnTo>
                      <a:lnTo>
                        <a:pt x="10" y="12"/>
                      </a:lnTo>
                      <a:lnTo>
                        <a:pt x="10" y="9"/>
                      </a:lnTo>
                      <a:lnTo>
                        <a:pt x="11" y="8"/>
                      </a:lnTo>
                      <a:lnTo>
                        <a:pt x="14" y="5"/>
                      </a:lnTo>
                      <a:lnTo>
                        <a:pt x="16" y="1"/>
                      </a:lnTo>
                      <a:lnTo>
                        <a:pt x="11" y="7"/>
                      </a:lnTo>
                      <a:lnTo>
                        <a:pt x="11" y="5"/>
                      </a:lnTo>
                      <a:lnTo>
                        <a:pt x="11" y="1"/>
                      </a:lnTo>
                      <a:lnTo>
                        <a:pt x="11" y="4"/>
                      </a:lnTo>
                      <a:lnTo>
                        <a:pt x="10" y="7"/>
                      </a:lnTo>
                      <a:lnTo>
                        <a:pt x="10" y="8"/>
                      </a:lnTo>
                      <a:lnTo>
                        <a:pt x="10" y="10"/>
                      </a:lnTo>
                      <a:lnTo>
                        <a:pt x="10" y="13"/>
                      </a:lnTo>
                      <a:lnTo>
                        <a:pt x="8" y="17"/>
                      </a:lnTo>
                      <a:lnTo>
                        <a:pt x="8" y="11"/>
                      </a:lnTo>
                      <a:lnTo>
                        <a:pt x="8" y="9"/>
                      </a:lnTo>
                      <a:lnTo>
                        <a:pt x="8" y="7"/>
                      </a:lnTo>
                      <a:lnTo>
                        <a:pt x="10" y="4"/>
                      </a:lnTo>
                      <a:lnTo>
                        <a:pt x="10" y="0"/>
                      </a:lnTo>
                      <a:lnTo>
                        <a:pt x="8" y="6"/>
                      </a:lnTo>
                      <a:lnTo>
                        <a:pt x="8" y="8"/>
                      </a:lnTo>
                      <a:lnTo>
                        <a:pt x="5" y="4"/>
                      </a:lnTo>
                      <a:lnTo>
                        <a:pt x="5" y="0"/>
                      </a:lnTo>
                      <a:lnTo>
                        <a:pt x="5" y="5"/>
                      </a:lnTo>
                      <a:lnTo>
                        <a:pt x="8" y="8"/>
                      </a:lnTo>
                      <a:lnTo>
                        <a:pt x="8" y="11"/>
                      </a:lnTo>
                      <a:lnTo>
                        <a:pt x="8" y="12"/>
                      </a:lnTo>
                      <a:lnTo>
                        <a:pt x="8" y="17"/>
                      </a:lnTo>
                      <a:lnTo>
                        <a:pt x="5" y="11"/>
                      </a:lnTo>
                      <a:lnTo>
                        <a:pt x="4" y="8"/>
                      </a:lnTo>
                      <a:lnTo>
                        <a:pt x="4" y="0"/>
                      </a:lnTo>
                      <a:lnTo>
                        <a:pt x="4" y="8"/>
                      </a:lnTo>
                      <a:lnTo>
                        <a:pt x="1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B75E0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8" name="Freeform 93"/>
                <p:cNvSpPr>
                  <a:spLocks/>
                </p:cNvSpPr>
                <p:nvPr/>
              </p:nvSpPr>
              <p:spPr bwMode="auto">
                <a:xfrm>
                  <a:off x="4433" y="2688"/>
                  <a:ext cx="26" cy="46"/>
                </a:xfrm>
                <a:custGeom>
                  <a:avLst/>
                  <a:gdLst>
                    <a:gd name="T0" fmla="*/ 16 w 26"/>
                    <a:gd name="T1" fmla="*/ 43 h 46"/>
                    <a:gd name="T2" fmla="*/ 18 w 26"/>
                    <a:gd name="T3" fmla="*/ 43 h 46"/>
                    <a:gd name="T4" fmla="*/ 21 w 26"/>
                    <a:gd name="T5" fmla="*/ 43 h 46"/>
                    <a:gd name="T6" fmla="*/ 21 w 26"/>
                    <a:gd name="T7" fmla="*/ 42 h 46"/>
                    <a:gd name="T8" fmla="*/ 22 w 26"/>
                    <a:gd name="T9" fmla="*/ 40 h 46"/>
                    <a:gd name="T10" fmla="*/ 22 w 26"/>
                    <a:gd name="T11" fmla="*/ 37 h 46"/>
                    <a:gd name="T12" fmla="*/ 19 w 26"/>
                    <a:gd name="T13" fmla="*/ 36 h 46"/>
                    <a:gd name="T14" fmla="*/ 21 w 26"/>
                    <a:gd name="T15" fmla="*/ 33 h 46"/>
                    <a:gd name="T16" fmla="*/ 21 w 26"/>
                    <a:gd name="T17" fmla="*/ 31 h 46"/>
                    <a:gd name="T18" fmla="*/ 18 w 26"/>
                    <a:gd name="T19" fmla="*/ 31 h 46"/>
                    <a:gd name="T20" fmla="*/ 21 w 26"/>
                    <a:gd name="T21" fmla="*/ 29 h 46"/>
                    <a:gd name="T22" fmla="*/ 25 w 26"/>
                    <a:gd name="T23" fmla="*/ 27 h 46"/>
                    <a:gd name="T24" fmla="*/ 22 w 26"/>
                    <a:gd name="T25" fmla="*/ 27 h 46"/>
                    <a:gd name="T26" fmla="*/ 21 w 26"/>
                    <a:gd name="T27" fmla="*/ 25 h 46"/>
                    <a:gd name="T28" fmla="*/ 18 w 26"/>
                    <a:gd name="T29" fmla="*/ 24 h 46"/>
                    <a:gd name="T30" fmla="*/ 21 w 26"/>
                    <a:gd name="T31" fmla="*/ 22 h 46"/>
                    <a:gd name="T32" fmla="*/ 18 w 26"/>
                    <a:gd name="T33" fmla="*/ 21 h 46"/>
                    <a:gd name="T34" fmla="*/ 19 w 26"/>
                    <a:gd name="T35" fmla="*/ 18 h 46"/>
                    <a:gd name="T36" fmla="*/ 21 w 26"/>
                    <a:gd name="T37" fmla="*/ 15 h 46"/>
                    <a:gd name="T38" fmla="*/ 21 w 26"/>
                    <a:gd name="T39" fmla="*/ 12 h 46"/>
                    <a:gd name="T40" fmla="*/ 18 w 26"/>
                    <a:gd name="T41" fmla="*/ 11 h 46"/>
                    <a:gd name="T42" fmla="*/ 18 w 26"/>
                    <a:gd name="T43" fmla="*/ 9 h 46"/>
                    <a:gd name="T44" fmla="*/ 16 w 26"/>
                    <a:gd name="T45" fmla="*/ 9 h 46"/>
                    <a:gd name="T46" fmla="*/ 15 w 26"/>
                    <a:gd name="T47" fmla="*/ 2 h 46"/>
                    <a:gd name="T48" fmla="*/ 13 w 26"/>
                    <a:gd name="T49" fmla="*/ 10 h 46"/>
                    <a:gd name="T50" fmla="*/ 12 w 26"/>
                    <a:gd name="T51" fmla="*/ 4 h 46"/>
                    <a:gd name="T52" fmla="*/ 12 w 26"/>
                    <a:gd name="T53" fmla="*/ 8 h 46"/>
                    <a:gd name="T54" fmla="*/ 10 w 26"/>
                    <a:gd name="T55" fmla="*/ 1 h 46"/>
                    <a:gd name="T56" fmla="*/ 10 w 26"/>
                    <a:gd name="T57" fmla="*/ 3 h 46"/>
                    <a:gd name="T58" fmla="*/ 8 w 26"/>
                    <a:gd name="T59" fmla="*/ 0 h 46"/>
                    <a:gd name="T60" fmla="*/ 8 w 26"/>
                    <a:gd name="T61" fmla="*/ 4 h 46"/>
                    <a:gd name="T62" fmla="*/ 6 w 26"/>
                    <a:gd name="T63" fmla="*/ 3 h 46"/>
                    <a:gd name="T64" fmla="*/ 7 w 26"/>
                    <a:gd name="T65" fmla="*/ 9 h 46"/>
                    <a:gd name="T66" fmla="*/ 5 w 26"/>
                    <a:gd name="T67" fmla="*/ 10 h 46"/>
                    <a:gd name="T68" fmla="*/ 5 w 26"/>
                    <a:gd name="T69" fmla="*/ 12 h 46"/>
                    <a:gd name="T70" fmla="*/ 7 w 26"/>
                    <a:gd name="T71" fmla="*/ 14 h 46"/>
                    <a:gd name="T72" fmla="*/ 4 w 26"/>
                    <a:gd name="T73" fmla="*/ 14 h 46"/>
                    <a:gd name="T74" fmla="*/ 3 w 26"/>
                    <a:gd name="T75" fmla="*/ 15 h 46"/>
                    <a:gd name="T76" fmla="*/ 0 w 26"/>
                    <a:gd name="T77" fmla="*/ 14 h 46"/>
                    <a:gd name="T78" fmla="*/ 1 w 26"/>
                    <a:gd name="T79" fmla="*/ 17 h 46"/>
                    <a:gd name="T80" fmla="*/ 1 w 26"/>
                    <a:gd name="T81" fmla="*/ 18 h 46"/>
                    <a:gd name="T82" fmla="*/ 1 w 26"/>
                    <a:gd name="T83" fmla="*/ 18 h 46"/>
                    <a:gd name="T84" fmla="*/ 1 w 26"/>
                    <a:gd name="T85" fmla="*/ 21 h 46"/>
                    <a:gd name="T86" fmla="*/ 1 w 26"/>
                    <a:gd name="T87" fmla="*/ 23 h 46"/>
                    <a:gd name="T88" fmla="*/ 0 w 26"/>
                    <a:gd name="T89" fmla="*/ 24 h 46"/>
                    <a:gd name="T90" fmla="*/ 1 w 26"/>
                    <a:gd name="T91" fmla="*/ 25 h 46"/>
                    <a:gd name="T92" fmla="*/ 3 w 26"/>
                    <a:gd name="T93" fmla="*/ 28 h 46"/>
                    <a:gd name="T94" fmla="*/ 3 w 26"/>
                    <a:gd name="T95" fmla="*/ 30 h 46"/>
                    <a:gd name="T96" fmla="*/ 3 w 26"/>
                    <a:gd name="T97" fmla="*/ 32 h 46"/>
                    <a:gd name="T98" fmla="*/ 0 w 26"/>
                    <a:gd name="T99" fmla="*/ 32 h 46"/>
                    <a:gd name="T100" fmla="*/ 1 w 26"/>
                    <a:gd name="T101" fmla="*/ 34 h 46"/>
                    <a:gd name="T102" fmla="*/ 0 w 26"/>
                    <a:gd name="T103" fmla="*/ 35 h 46"/>
                    <a:gd name="T104" fmla="*/ 0 w 26"/>
                    <a:gd name="T105" fmla="*/ 37 h 46"/>
                    <a:gd name="T106" fmla="*/ 0 w 26"/>
                    <a:gd name="T107" fmla="*/ 40 h 46"/>
                    <a:gd name="T108" fmla="*/ 3 w 26"/>
                    <a:gd name="T109" fmla="*/ 40 h 46"/>
                    <a:gd name="T110" fmla="*/ 3 w 26"/>
                    <a:gd name="T111" fmla="*/ 43 h 46"/>
                    <a:gd name="T112" fmla="*/ 7 w 26"/>
                    <a:gd name="T113" fmla="*/ 43 h 46"/>
                    <a:gd name="T114" fmla="*/ 8 w 26"/>
                    <a:gd name="T115" fmla="*/ 45 h 46"/>
                    <a:gd name="T116" fmla="*/ 9 w 26"/>
                    <a:gd name="T117" fmla="*/ 44 h 46"/>
                    <a:gd name="T118" fmla="*/ 12 w 26"/>
                    <a:gd name="T119" fmla="*/ 43 h 46"/>
                    <a:gd name="T120" fmla="*/ 12 w 26"/>
                    <a:gd name="T121" fmla="*/ 44 h 46"/>
                    <a:gd name="T122" fmla="*/ 14 w 26"/>
                    <a:gd name="T123" fmla="*/ 45 h 46"/>
                    <a:gd name="T124" fmla="*/ 14 w 26"/>
                    <a:gd name="T125" fmla="*/ 42 h 4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26"/>
                    <a:gd name="T190" fmla="*/ 0 h 46"/>
                    <a:gd name="T191" fmla="*/ 26 w 26"/>
                    <a:gd name="T192" fmla="*/ 46 h 46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26" h="46">
                      <a:moveTo>
                        <a:pt x="14" y="42"/>
                      </a:moveTo>
                      <a:lnTo>
                        <a:pt x="16" y="43"/>
                      </a:lnTo>
                      <a:lnTo>
                        <a:pt x="18" y="44"/>
                      </a:lnTo>
                      <a:lnTo>
                        <a:pt x="18" y="43"/>
                      </a:lnTo>
                      <a:lnTo>
                        <a:pt x="19" y="43"/>
                      </a:lnTo>
                      <a:lnTo>
                        <a:pt x="21" y="43"/>
                      </a:lnTo>
                      <a:lnTo>
                        <a:pt x="21" y="42"/>
                      </a:lnTo>
                      <a:lnTo>
                        <a:pt x="21" y="41"/>
                      </a:lnTo>
                      <a:lnTo>
                        <a:pt x="22" y="40"/>
                      </a:lnTo>
                      <a:lnTo>
                        <a:pt x="22" y="38"/>
                      </a:lnTo>
                      <a:lnTo>
                        <a:pt x="22" y="37"/>
                      </a:lnTo>
                      <a:lnTo>
                        <a:pt x="21" y="37"/>
                      </a:lnTo>
                      <a:lnTo>
                        <a:pt x="19" y="36"/>
                      </a:lnTo>
                      <a:lnTo>
                        <a:pt x="21" y="35"/>
                      </a:lnTo>
                      <a:lnTo>
                        <a:pt x="21" y="33"/>
                      </a:lnTo>
                      <a:lnTo>
                        <a:pt x="19" y="33"/>
                      </a:lnTo>
                      <a:lnTo>
                        <a:pt x="21" y="31"/>
                      </a:lnTo>
                      <a:lnTo>
                        <a:pt x="18" y="31"/>
                      </a:lnTo>
                      <a:lnTo>
                        <a:pt x="18" y="29"/>
                      </a:lnTo>
                      <a:lnTo>
                        <a:pt x="21" y="29"/>
                      </a:lnTo>
                      <a:lnTo>
                        <a:pt x="23" y="29"/>
                      </a:lnTo>
                      <a:lnTo>
                        <a:pt x="25" y="27"/>
                      </a:lnTo>
                      <a:lnTo>
                        <a:pt x="22" y="27"/>
                      </a:lnTo>
                      <a:lnTo>
                        <a:pt x="23" y="25"/>
                      </a:lnTo>
                      <a:lnTo>
                        <a:pt x="21" y="25"/>
                      </a:lnTo>
                      <a:lnTo>
                        <a:pt x="19" y="26"/>
                      </a:lnTo>
                      <a:lnTo>
                        <a:pt x="18" y="24"/>
                      </a:lnTo>
                      <a:lnTo>
                        <a:pt x="21" y="23"/>
                      </a:lnTo>
                      <a:lnTo>
                        <a:pt x="21" y="22"/>
                      </a:lnTo>
                      <a:lnTo>
                        <a:pt x="18" y="21"/>
                      </a:lnTo>
                      <a:lnTo>
                        <a:pt x="21" y="19"/>
                      </a:lnTo>
                      <a:lnTo>
                        <a:pt x="19" y="18"/>
                      </a:lnTo>
                      <a:lnTo>
                        <a:pt x="18" y="18"/>
                      </a:lnTo>
                      <a:lnTo>
                        <a:pt x="21" y="15"/>
                      </a:lnTo>
                      <a:lnTo>
                        <a:pt x="21" y="13"/>
                      </a:lnTo>
                      <a:lnTo>
                        <a:pt x="21" y="12"/>
                      </a:lnTo>
                      <a:lnTo>
                        <a:pt x="18" y="11"/>
                      </a:lnTo>
                      <a:lnTo>
                        <a:pt x="18" y="10"/>
                      </a:lnTo>
                      <a:lnTo>
                        <a:pt x="18" y="9"/>
                      </a:lnTo>
                      <a:lnTo>
                        <a:pt x="17" y="9"/>
                      </a:lnTo>
                      <a:lnTo>
                        <a:pt x="16" y="9"/>
                      </a:lnTo>
                      <a:lnTo>
                        <a:pt x="16" y="6"/>
                      </a:lnTo>
                      <a:lnTo>
                        <a:pt x="15" y="2"/>
                      </a:lnTo>
                      <a:lnTo>
                        <a:pt x="15" y="7"/>
                      </a:lnTo>
                      <a:lnTo>
                        <a:pt x="13" y="10"/>
                      </a:lnTo>
                      <a:lnTo>
                        <a:pt x="12" y="8"/>
                      </a:lnTo>
                      <a:lnTo>
                        <a:pt x="12" y="4"/>
                      </a:lnTo>
                      <a:lnTo>
                        <a:pt x="12" y="7"/>
                      </a:lnTo>
                      <a:lnTo>
                        <a:pt x="12" y="8"/>
                      </a:lnTo>
                      <a:lnTo>
                        <a:pt x="10" y="3"/>
                      </a:lnTo>
                      <a:lnTo>
                        <a:pt x="10" y="1"/>
                      </a:lnTo>
                      <a:lnTo>
                        <a:pt x="10" y="3"/>
                      </a:lnTo>
                      <a:lnTo>
                        <a:pt x="9" y="1"/>
                      </a:lnTo>
                      <a:lnTo>
                        <a:pt x="8" y="0"/>
                      </a:lnTo>
                      <a:lnTo>
                        <a:pt x="8" y="1"/>
                      </a:lnTo>
                      <a:lnTo>
                        <a:pt x="8" y="4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7" y="7"/>
                      </a:lnTo>
                      <a:lnTo>
                        <a:pt x="7" y="9"/>
                      </a:lnTo>
                      <a:lnTo>
                        <a:pt x="7" y="10"/>
                      </a:lnTo>
                      <a:lnTo>
                        <a:pt x="5" y="10"/>
                      </a:lnTo>
                      <a:lnTo>
                        <a:pt x="4" y="10"/>
                      </a:lnTo>
                      <a:lnTo>
                        <a:pt x="5" y="12"/>
                      </a:lnTo>
                      <a:lnTo>
                        <a:pt x="7" y="13"/>
                      </a:lnTo>
                      <a:lnTo>
                        <a:pt x="7" y="14"/>
                      </a:lnTo>
                      <a:lnTo>
                        <a:pt x="5" y="13"/>
                      </a:lnTo>
                      <a:lnTo>
                        <a:pt x="4" y="14"/>
                      </a:lnTo>
                      <a:lnTo>
                        <a:pt x="5" y="15"/>
                      </a:lnTo>
                      <a:lnTo>
                        <a:pt x="3" y="15"/>
                      </a:lnTo>
                      <a:lnTo>
                        <a:pt x="1" y="14"/>
                      </a:lnTo>
                      <a:lnTo>
                        <a:pt x="0" y="14"/>
                      </a:lnTo>
                      <a:lnTo>
                        <a:pt x="1" y="15"/>
                      </a:lnTo>
                      <a:lnTo>
                        <a:pt x="1" y="17"/>
                      </a:lnTo>
                      <a:lnTo>
                        <a:pt x="3" y="19"/>
                      </a:lnTo>
                      <a:lnTo>
                        <a:pt x="1" y="18"/>
                      </a:lnTo>
                      <a:lnTo>
                        <a:pt x="0" y="17"/>
                      </a:lnTo>
                      <a:lnTo>
                        <a:pt x="1" y="18"/>
                      </a:lnTo>
                      <a:lnTo>
                        <a:pt x="1" y="20"/>
                      </a:lnTo>
                      <a:lnTo>
                        <a:pt x="1" y="21"/>
                      </a:lnTo>
                      <a:lnTo>
                        <a:pt x="0" y="21"/>
                      </a:lnTo>
                      <a:lnTo>
                        <a:pt x="1" y="23"/>
                      </a:lnTo>
                      <a:lnTo>
                        <a:pt x="1" y="24"/>
                      </a:lnTo>
                      <a:lnTo>
                        <a:pt x="0" y="24"/>
                      </a:lnTo>
                      <a:lnTo>
                        <a:pt x="0" y="25"/>
                      </a:lnTo>
                      <a:lnTo>
                        <a:pt x="1" y="25"/>
                      </a:lnTo>
                      <a:lnTo>
                        <a:pt x="3" y="27"/>
                      </a:lnTo>
                      <a:lnTo>
                        <a:pt x="3" y="28"/>
                      </a:lnTo>
                      <a:lnTo>
                        <a:pt x="3" y="29"/>
                      </a:lnTo>
                      <a:lnTo>
                        <a:pt x="3" y="30"/>
                      </a:lnTo>
                      <a:lnTo>
                        <a:pt x="3" y="31"/>
                      </a:lnTo>
                      <a:lnTo>
                        <a:pt x="3" y="32"/>
                      </a:lnTo>
                      <a:lnTo>
                        <a:pt x="1" y="31"/>
                      </a:lnTo>
                      <a:lnTo>
                        <a:pt x="0" y="32"/>
                      </a:lnTo>
                      <a:lnTo>
                        <a:pt x="0" y="33"/>
                      </a:lnTo>
                      <a:lnTo>
                        <a:pt x="1" y="34"/>
                      </a:lnTo>
                      <a:lnTo>
                        <a:pt x="3" y="35"/>
                      </a:lnTo>
                      <a:lnTo>
                        <a:pt x="0" y="35"/>
                      </a:lnTo>
                      <a:lnTo>
                        <a:pt x="0" y="36"/>
                      </a:lnTo>
                      <a:lnTo>
                        <a:pt x="0" y="37"/>
                      </a:lnTo>
                      <a:lnTo>
                        <a:pt x="0" y="38"/>
                      </a:lnTo>
                      <a:lnTo>
                        <a:pt x="0" y="40"/>
                      </a:lnTo>
                      <a:lnTo>
                        <a:pt x="1" y="40"/>
                      </a:lnTo>
                      <a:lnTo>
                        <a:pt x="3" y="40"/>
                      </a:lnTo>
                      <a:lnTo>
                        <a:pt x="1" y="42"/>
                      </a:lnTo>
                      <a:lnTo>
                        <a:pt x="3" y="43"/>
                      </a:lnTo>
                      <a:lnTo>
                        <a:pt x="5" y="42"/>
                      </a:lnTo>
                      <a:lnTo>
                        <a:pt x="7" y="43"/>
                      </a:lnTo>
                      <a:lnTo>
                        <a:pt x="6" y="44"/>
                      </a:lnTo>
                      <a:lnTo>
                        <a:pt x="8" y="45"/>
                      </a:lnTo>
                      <a:lnTo>
                        <a:pt x="9" y="45"/>
                      </a:lnTo>
                      <a:lnTo>
                        <a:pt x="9" y="44"/>
                      </a:lnTo>
                      <a:lnTo>
                        <a:pt x="10" y="43"/>
                      </a:lnTo>
                      <a:lnTo>
                        <a:pt x="12" y="43"/>
                      </a:lnTo>
                      <a:lnTo>
                        <a:pt x="12" y="44"/>
                      </a:lnTo>
                      <a:lnTo>
                        <a:pt x="13" y="44"/>
                      </a:lnTo>
                      <a:lnTo>
                        <a:pt x="14" y="45"/>
                      </a:lnTo>
                      <a:lnTo>
                        <a:pt x="15" y="44"/>
                      </a:lnTo>
                      <a:lnTo>
                        <a:pt x="14" y="42"/>
                      </a:lnTo>
                    </a:path>
                  </a:pathLst>
                </a:custGeom>
                <a:solidFill>
                  <a:srgbClr val="16BD40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99" name="Freeform 94"/>
                <p:cNvSpPr>
                  <a:spLocks/>
                </p:cNvSpPr>
                <p:nvPr/>
              </p:nvSpPr>
              <p:spPr bwMode="auto">
                <a:xfrm>
                  <a:off x="4385" y="2724"/>
                  <a:ext cx="34" cy="30"/>
                </a:xfrm>
                <a:custGeom>
                  <a:avLst/>
                  <a:gdLst>
                    <a:gd name="T0" fmla="*/ 0 w 34"/>
                    <a:gd name="T1" fmla="*/ 29 h 30"/>
                    <a:gd name="T2" fmla="*/ 0 w 34"/>
                    <a:gd name="T3" fmla="*/ 0 h 30"/>
                    <a:gd name="T4" fmla="*/ 33 w 34"/>
                    <a:gd name="T5" fmla="*/ 1 h 30"/>
                    <a:gd name="T6" fmla="*/ 33 w 34"/>
                    <a:gd name="T7" fmla="*/ 27 h 30"/>
                    <a:gd name="T8" fmla="*/ 0 w 34"/>
                    <a:gd name="T9" fmla="*/ 29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"/>
                    <a:gd name="T16" fmla="*/ 0 h 30"/>
                    <a:gd name="T17" fmla="*/ 34 w 34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" h="30">
                      <a:moveTo>
                        <a:pt x="0" y="29"/>
                      </a:moveTo>
                      <a:lnTo>
                        <a:pt x="0" y="0"/>
                      </a:lnTo>
                      <a:lnTo>
                        <a:pt x="33" y="1"/>
                      </a:lnTo>
                      <a:lnTo>
                        <a:pt x="33" y="27"/>
                      </a:lnTo>
                      <a:lnTo>
                        <a:pt x="0" y="29"/>
                      </a:lnTo>
                    </a:path>
                  </a:pathLst>
                </a:custGeom>
                <a:solidFill>
                  <a:srgbClr val="BAD0D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0" name="Freeform 95"/>
                <p:cNvSpPr>
                  <a:spLocks/>
                </p:cNvSpPr>
                <p:nvPr/>
              </p:nvSpPr>
              <p:spPr bwMode="auto">
                <a:xfrm>
                  <a:off x="4393" y="2724"/>
                  <a:ext cx="1" cy="30"/>
                </a:xfrm>
                <a:custGeom>
                  <a:avLst/>
                  <a:gdLst>
                    <a:gd name="T0" fmla="*/ 0 w 1"/>
                    <a:gd name="T1" fmla="*/ 29 h 30"/>
                    <a:gd name="T2" fmla="*/ 0 w 1"/>
                    <a:gd name="T3" fmla="*/ 29 h 30"/>
                    <a:gd name="T4" fmla="*/ 0 w 1"/>
                    <a:gd name="T5" fmla="*/ 0 h 30"/>
                    <a:gd name="T6" fmla="*/ 0 w 1"/>
                    <a:gd name="T7" fmla="*/ 0 h 30"/>
                    <a:gd name="T8" fmla="*/ 0 w 1"/>
                    <a:gd name="T9" fmla="*/ 29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30"/>
                    <a:gd name="T17" fmla="*/ 1 w 1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30">
                      <a:moveTo>
                        <a:pt x="0" y="29"/>
                      </a:moveTo>
                      <a:lnTo>
                        <a:pt x="0" y="29"/>
                      </a:lnTo>
                      <a:lnTo>
                        <a:pt x="0" y="0"/>
                      </a:lnTo>
                      <a:lnTo>
                        <a:pt x="0" y="29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1" name="Freeform 96"/>
                <p:cNvSpPr>
                  <a:spLocks/>
                </p:cNvSpPr>
                <p:nvPr/>
              </p:nvSpPr>
              <p:spPr bwMode="auto">
                <a:xfrm>
                  <a:off x="4403" y="2724"/>
                  <a:ext cx="1" cy="30"/>
                </a:xfrm>
                <a:custGeom>
                  <a:avLst/>
                  <a:gdLst>
                    <a:gd name="T0" fmla="*/ 0 w 1"/>
                    <a:gd name="T1" fmla="*/ 29 h 30"/>
                    <a:gd name="T2" fmla="*/ 0 w 1"/>
                    <a:gd name="T3" fmla="*/ 29 h 30"/>
                    <a:gd name="T4" fmla="*/ 0 w 1"/>
                    <a:gd name="T5" fmla="*/ 0 h 30"/>
                    <a:gd name="T6" fmla="*/ 0 w 1"/>
                    <a:gd name="T7" fmla="*/ 0 h 30"/>
                    <a:gd name="T8" fmla="*/ 0 w 1"/>
                    <a:gd name="T9" fmla="*/ 29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"/>
                    <a:gd name="T16" fmla="*/ 0 h 30"/>
                    <a:gd name="T17" fmla="*/ 1 w 1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" h="30">
                      <a:moveTo>
                        <a:pt x="0" y="29"/>
                      </a:moveTo>
                      <a:lnTo>
                        <a:pt x="0" y="29"/>
                      </a:lnTo>
                      <a:lnTo>
                        <a:pt x="0" y="0"/>
                      </a:lnTo>
                      <a:lnTo>
                        <a:pt x="0" y="29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2" name="Freeform 97"/>
                <p:cNvSpPr>
                  <a:spLocks/>
                </p:cNvSpPr>
                <p:nvPr/>
              </p:nvSpPr>
              <p:spPr bwMode="auto">
                <a:xfrm>
                  <a:off x="4418" y="2724"/>
                  <a:ext cx="17" cy="30"/>
                </a:xfrm>
                <a:custGeom>
                  <a:avLst/>
                  <a:gdLst>
                    <a:gd name="T0" fmla="*/ 16 w 17"/>
                    <a:gd name="T1" fmla="*/ 29 h 30"/>
                    <a:gd name="T2" fmla="*/ 0 w 17"/>
                    <a:gd name="T3" fmla="*/ 29 h 30"/>
                    <a:gd name="T4" fmla="*/ 0 w 17"/>
                    <a:gd name="T5" fmla="*/ 0 h 30"/>
                    <a:gd name="T6" fmla="*/ 16 w 17"/>
                    <a:gd name="T7" fmla="*/ 0 h 30"/>
                    <a:gd name="T8" fmla="*/ 16 w 17"/>
                    <a:gd name="T9" fmla="*/ 29 h 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30"/>
                    <a:gd name="T17" fmla="*/ 17 w 17"/>
                    <a:gd name="T18" fmla="*/ 30 h 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30">
                      <a:moveTo>
                        <a:pt x="16" y="29"/>
                      </a:moveTo>
                      <a:lnTo>
                        <a:pt x="0" y="29"/>
                      </a:lnTo>
                      <a:lnTo>
                        <a:pt x="0" y="0"/>
                      </a:lnTo>
                      <a:lnTo>
                        <a:pt x="16" y="0"/>
                      </a:lnTo>
                      <a:lnTo>
                        <a:pt x="16" y="29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03" name="Freeform 98"/>
                <p:cNvSpPr>
                  <a:spLocks/>
                </p:cNvSpPr>
                <p:nvPr/>
              </p:nvSpPr>
              <p:spPr bwMode="auto">
                <a:xfrm>
                  <a:off x="4429" y="2676"/>
                  <a:ext cx="17" cy="76"/>
                </a:xfrm>
                <a:custGeom>
                  <a:avLst/>
                  <a:gdLst>
                    <a:gd name="T0" fmla="*/ 16 w 17"/>
                    <a:gd name="T1" fmla="*/ 0 h 76"/>
                    <a:gd name="T2" fmla="*/ 0 w 17"/>
                    <a:gd name="T3" fmla="*/ 22 h 76"/>
                    <a:gd name="T4" fmla="*/ 0 w 17"/>
                    <a:gd name="T5" fmla="*/ 75 h 76"/>
                    <a:gd name="T6" fmla="*/ 16 w 17"/>
                    <a:gd name="T7" fmla="*/ 75 h 76"/>
                    <a:gd name="T8" fmla="*/ 16 w 17"/>
                    <a:gd name="T9" fmla="*/ 0 h 7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"/>
                    <a:gd name="T16" fmla="*/ 0 h 76"/>
                    <a:gd name="T17" fmla="*/ 17 w 17"/>
                    <a:gd name="T18" fmla="*/ 76 h 7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" h="76">
                      <a:moveTo>
                        <a:pt x="16" y="0"/>
                      </a:moveTo>
                      <a:lnTo>
                        <a:pt x="0" y="22"/>
                      </a:lnTo>
                      <a:lnTo>
                        <a:pt x="0" y="75"/>
                      </a:lnTo>
                      <a:lnTo>
                        <a:pt x="16" y="75"/>
                      </a:lnTo>
                      <a:lnTo>
                        <a:pt x="16" y="0"/>
                      </a:lnTo>
                    </a:path>
                  </a:pathLst>
                </a:custGeom>
                <a:solidFill>
                  <a:srgbClr val="FAA381"/>
                </a:solidFill>
                <a:ln w="9525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17" name="Rectangle 99"/>
              <p:cNvSpPr>
                <a:spLocks noChangeArrowheads="1"/>
              </p:cNvSpPr>
              <p:nvPr/>
            </p:nvSpPr>
            <p:spPr bwMode="auto">
              <a:xfrm>
                <a:off x="3696" y="1493"/>
                <a:ext cx="637" cy="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69850" tIns="34925" rIns="69850" bIns="34925">
                <a:spAutoFit/>
              </a:bodyPr>
              <a:lstStyle/>
              <a:p>
                <a:pPr algn="ctr" defTabSz="514350" eaLnBrk="0" hangingPunct="0">
                  <a:spcBef>
                    <a:spcPct val="50000"/>
                  </a:spcBef>
                </a:pPr>
                <a:r>
                  <a:rPr lang="en-US" sz="1600" b="1" i="1">
                    <a:latin typeface="Book Antiqua" pitchFamily="18" charset="0"/>
                  </a:rPr>
                  <a:t>Retailers</a:t>
                </a:r>
              </a:p>
            </p:txBody>
          </p:sp>
          <p:sp>
            <p:nvSpPr>
              <p:cNvPr id="1118" name="AutoShape 100"/>
              <p:cNvSpPr>
                <a:spLocks noChangeArrowheads="1"/>
              </p:cNvSpPr>
              <p:nvPr/>
            </p:nvSpPr>
            <p:spPr bwMode="auto">
              <a:xfrm>
                <a:off x="3508" y="1826"/>
                <a:ext cx="199" cy="338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chemeClr val="accent1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AutoShape 101"/>
              <p:cNvSpPr>
                <a:spLocks noChangeArrowheads="1"/>
              </p:cNvSpPr>
              <p:nvPr/>
            </p:nvSpPr>
            <p:spPr bwMode="auto">
              <a:xfrm>
                <a:off x="1632" y="1872"/>
                <a:ext cx="199" cy="338"/>
              </a:xfrm>
              <a:prstGeom prst="rightArrow">
                <a:avLst>
                  <a:gd name="adj1" fmla="val 50000"/>
                  <a:gd name="adj2" fmla="val 50005"/>
                </a:avLst>
              </a:prstGeom>
              <a:solidFill>
                <a:schemeClr val="accent1"/>
              </a:solidFill>
              <a:ln w="127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029" name="Object 5"/>
              <p:cNvGraphicFramePr>
                <a:graphicFrameLocks/>
              </p:cNvGraphicFramePr>
              <p:nvPr/>
            </p:nvGraphicFramePr>
            <p:xfrm>
              <a:off x="912" y="1824"/>
              <a:ext cx="486" cy="369"/>
            </p:xfrm>
            <a:graphic>
              <a:graphicData uri="http://schemas.openxmlformats.org/presentationml/2006/ole">
                <p:oleObj spid="_x0000_s1029" name="Microsoft ClipArt Gallery" r:id="rId7" imgW="5805360" imgH="3008160" progId="MS_ClipArt_Gallery">
                  <p:embed/>
                </p:oleObj>
              </a:graphicData>
            </a:graphic>
          </p:graphicFrame>
        </p:grpSp>
        <p:grpSp>
          <p:nvGrpSpPr>
            <p:cNvPr id="1034" name="Group 103"/>
            <p:cNvGrpSpPr>
              <a:grpSpLocks/>
            </p:cNvGrpSpPr>
            <p:nvPr/>
          </p:nvGrpSpPr>
          <p:grpSpPr bwMode="auto">
            <a:xfrm>
              <a:off x="1008" y="3243"/>
              <a:ext cx="3142" cy="420"/>
              <a:chOff x="820" y="3267"/>
              <a:chExt cx="3142" cy="394"/>
            </a:xfrm>
          </p:grpSpPr>
          <p:grpSp>
            <p:nvGrpSpPr>
              <p:cNvPr id="1054" name="Group 104"/>
              <p:cNvGrpSpPr>
                <a:grpSpLocks/>
              </p:cNvGrpSpPr>
              <p:nvPr/>
            </p:nvGrpSpPr>
            <p:grpSpPr bwMode="auto">
              <a:xfrm>
                <a:off x="820" y="3267"/>
                <a:ext cx="354" cy="393"/>
                <a:chOff x="1551" y="3383"/>
                <a:chExt cx="354" cy="393"/>
              </a:xfrm>
            </p:grpSpPr>
            <p:grpSp>
              <p:nvGrpSpPr>
                <p:cNvPr id="1097" name="Group 105"/>
                <p:cNvGrpSpPr>
                  <a:grpSpLocks/>
                </p:cNvGrpSpPr>
                <p:nvPr/>
              </p:nvGrpSpPr>
              <p:grpSpPr bwMode="auto">
                <a:xfrm>
                  <a:off x="1551" y="3603"/>
                  <a:ext cx="354" cy="103"/>
                  <a:chOff x="1633" y="2847"/>
                  <a:chExt cx="354" cy="103"/>
                </a:xfrm>
              </p:grpSpPr>
              <p:sp>
                <p:nvSpPr>
                  <p:cNvPr id="1106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847"/>
                    <a:ext cx="84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1725" y="2847"/>
                    <a:ext cx="81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1814" y="2847"/>
                    <a:ext cx="82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1904" y="2847"/>
                    <a:ext cx="83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98" name="Rectangle 110"/>
                <p:cNvSpPr>
                  <a:spLocks noChangeArrowheads="1"/>
                </p:cNvSpPr>
                <p:nvPr/>
              </p:nvSpPr>
              <p:spPr bwMode="auto">
                <a:xfrm>
                  <a:off x="1643" y="3493"/>
                  <a:ext cx="81" cy="102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9" name="Rectangle 111"/>
                <p:cNvSpPr>
                  <a:spLocks noChangeArrowheads="1"/>
                </p:cNvSpPr>
                <p:nvPr/>
              </p:nvSpPr>
              <p:spPr bwMode="auto">
                <a:xfrm>
                  <a:off x="1732" y="3493"/>
                  <a:ext cx="82" cy="102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0" name="Rectangle 112"/>
                <p:cNvSpPr>
                  <a:spLocks noChangeArrowheads="1"/>
                </p:cNvSpPr>
                <p:nvPr/>
              </p:nvSpPr>
              <p:spPr bwMode="auto">
                <a:xfrm>
                  <a:off x="1683" y="3383"/>
                  <a:ext cx="83" cy="102"/>
                </a:xfrm>
                <a:prstGeom prst="rect">
                  <a:avLst/>
                </a:prstGeom>
                <a:solidFill>
                  <a:schemeClr val="folHlink"/>
                </a:solidFill>
                <a:ln w="127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01" name="Group 113"/>
                <p:cNvGrpSpPr>
                  <a:grpSpLocks/>
                </p:cNvGrpSpPr>
                <p:nvPr/>
              </p:nvGrpSpPr>
              <p:grpSpPr bwMode="auto">
                <a:xfrm>
                  <a:off x="1551" y="3673"/>
                  <a:ext cx="354" cy="103"/>
                  <a:chOff x="1633" y="2917"/>
                  <a:chExt cx="354" cy="103"/>
                </a:xfrm>
              </p:grpSpPr>
              <p:sp>
                <p:nvSpPr>
                  <p:cNvPr id="1102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1633" y="2917"/>
                    <a:ext cx="84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1725" y="2917"/>
                    <a:ext cx="81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1814" y="2917"/>
                    <a:ext cx="82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1904" y="2917"/>
                    <a:ext cx="83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55" name="Group 118"/>
              <p:cNvGrpSpPr>
                <a:grpSpLocks/>
              </p:cNvGrpSpPr>
              <p:nvPr/>
            </p:nvGrpSpPr>
            <p:grpSpPr bwMode="auto">
              <a:xfrm>
                <a:off x="1779" y="3268"/>
                <a:ext cx="353" cy="393"/>
                <a:chOff x="2181" y="3383"/>
                <a:chExt cx="353" cy="393"/>
              </a:xfrm>
            </p:grpSpPr>
            <p:grpSp>
              <p:nvGrpSpPr>
                <p:cNvPr id="1084" name="Group 119"/>
                <p:cNvGrpSpPr>
                  <a:grpSpLocks/>
                </p:cNvGrpSpPr>
                <p:nvPr/>
              </p:nvGrpSpPr>
              <p:grpSpPr bwMode="auto">
                <a:xfrm>
                  <a:off x="2181" y="3383"/>
                  <a:ext cx="352" cy="323"/>
                  <a:chOff x="2263" y="2627"/>
                  <a:chExt cx="352" cy="323"/>
                </a:xfrm>
              </p:grpSpPr>
              <p:sp>
                <p:nvSpPr>
                  <p:cNvPr id="1090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2263" y="2847"/>
                    <a:ext cx="83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1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2354" y="2847"/>
                    <a:ext cx="81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2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2443" y="2847"/>
                    <a:ext cx="83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2847"/>
                    <a:ext cx="81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2354" y="2737"/>
                    <a:ext cx="81" cy="102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2443" y="2737"/>
                    <a:ext cx="83" cy="102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2395" y="2627"/>
                    <a:ext cx="83" cy="102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85" name="Group 127"/>
                <p:cNvGrpSpPr>
                  <a:grpSpLocks/>
                </p:cNvGrpSpPr>
                <p:nvPr/>
              </p:nvGrpSpPr>
              <p:grpSpPr bwMode="auto">
                <a:xfrm>
                  <a:off x="2181" y="3673"/>
                  <a:ext cx="353" cy="103"/>
                  <a:chOff x="2263" y="2917"/>
                  <a:chExt cx="353" cy="103"/>
                </a:xfrm>
              </p:grpSpPr>
              <p:sp>
                <p:nvSpPr>
                  <p:cNvPr id="1086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2263" y="2917"/>
                    <a:ext cx="83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2354" y="2917"/>
                    <a:ext cx="82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8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2444" y="2917"/>
                    <a:ext cx="82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2534" y="2917"/>
                    <a:ext cx="82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56" name="Group 132"/>
              <p:cNvGrpSpPr>
                <a:grpSpLocks/>
              </p:cNvGrpSpPr>
              <p:nvPr/>
            </p:nvGrpSpPr>
            <p:grpSpPr bwMode="auto">
              <a:xfrm>
                <a:off x="2659" y="3268"/>
                <a:ext cx="354" cy="393"/>
                <a:chOff x="2889" y="3383"/>
                <a:chExt cx="354" cy="393"/>
              </a:xfrm>
            </p:grpSpPr>
            <p:grpSp>
              <p:nvGrpSpPr>
                <p:cNvPr id="1071" name="Group 133"/>
                <p:cNvGrpSpPr>
                  <a:grpSpLocks/>
                </p:cNvGrpSpPr>
                <p:nvPr/>
              </p:nvGrpSpPr>
              <p:grpSpPr bwMode="auto">
                <a:xfrm>
                  <a:off x="2889" y="3383"/>
                  <a:ext cx="353" cy="323"/>
                  <a:chOff x="2971" y="2627"/>
                  <a:chExt cx="353" cy="323"/>
                </a:xfrm>
              </p:grpSpPr>
              <p:sp>
                <p:nvSpPr>
                  <p:cNvPr id="1077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847"/>
                    <a:ext cx="84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8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3063" y="2847"/>
                    <a:ext cx="80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9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3151" y="2847"/>
                    <a:ext cx="83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0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3242" y="2847"/>
                    <a:ext cx="82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1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3063" y="2737"/>
                    <a:ext cx="80" cy="102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2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3151" y="2737"/>
                    <a:ext cx="83" cy="102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3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3103" y="2627"/>
                    <a:ext cx="83" cy="102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72" name="Group 141"/>
                <p:cNvGrpSpPr>
                  <a:grpSpLocks/>
                </p:cNvGrpSpPr>
                <p:nvPr/>
              </p:nvGrpSpPr>
              <p:grpSpPr bwMode="auto">
                <a:xfrm>
                  <a:off x="2889" y="3673"/>
                  <a:ext cx="354" cy="103"/>
                  <a:chOff x="2971" y="2917"/>
                  <a:chExt cx="354" cy="103"/>
                </a:xfrm>
              </p:grpSpPr>
              <p:sp>
                <p:nvSpPr>
                  <p:cNvPr id="1073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2971" y="2917"/>
                    <a:ext cx="84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4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3063" y="2917"/>
                    <a:ext cx="81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5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3152" y="2917"/>
                    <a:ext cx="82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6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3242" y="2917"/>
                    <a:ext cx="83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57" name="Group 146"/>
              <p:cNvGrpSpPr>
                <a:grpSpLocks/>
              </p:cNvGrpSpPr>
              <p:nvPr/>
            </p:nvGrpSpPr>
            <p:grpSpPr bwMode="auto">
              <a:xfrm>
                <a:off x="3608" y="3267"/>
                <a:ext cx="354" cy="393"/>
                <a:chOff x="3715" y="3383"/>
                <a:chExt cx="354" cy="393"/>
              </a:xfrm>
            </p:grpSpPr>
            <p:grpSp>
              <p:nvGrpSpPr>
                <p:cNvPr id="1058" name="Group 147"/>
                <p:cNvGrpSpPr>
                  <a:grpSpLocks/>
                </p:cNvGrpSpPr>
                <p:nvPr/>
              </p:nvGrpSpPr>
              <p:grpSpPr bwMode="auto">
                <a:xfrm>
                  <a:off x="3715" y="3383"/>
                  <a:ext cx="354" cy="323"/>
                  <a:chOff x="3797" y="2627"/>
                  <a:chExt cx="354" cy="323"/>
                </a:xfrm>
              </p:grpSpPr>
              <p:sp>
                <p:nvSpPr>
                  <p:cNvPr id="1064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847"/>
                    <a:ext cx="84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5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3889" y="2847"/>
                    <a:ext cx="82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6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3979" y="2847"/>
                    <a:ext cx="82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7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2847"/>
                    <a:ext cx="82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8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3889" y="2737"/>
                    <a:ext cx="82" cy="102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9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3979" y="2737"/>
                    <a:ext cx="82" cy="102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0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627"/>
                    <a:ext cx="83" cy="102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59" name="Group 155"/>
                <p:cNvGrpSpPr>
                  <a:grpSpLocks/>
                </p:cNvGrpSpPr>
                <p:nvPr/>
              </p:nvGrpSpPr>
              <p:grpSpPr bwMode="auto">
                <a:xfrm>
                  <a:off x="3715" y="3673"/>
                  <a:ext cx="354" cy="103"/>
                  <a:chOff x="3797" y="2917"/>
                  <a:chExt cx="354" cy="103"/>
                </a:xfrm>
              </p:grpSpPr>
              <p:sp>
                <p:nvSpPr>
                  <p:cNvPr id="1060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917"/>
                    <a:ext cx="84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1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3889" y="2917"/>
                    <a:ext cx="82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2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3979" y="2917"/>
                    <a:ext cx="82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3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4069" y="2917"/>
                    <a:ext cx="82" cy="103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12700">
                    <a:solidFill>
                      <a:schemeClr val="accent2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035" name="Group 160"/>
            <p:cNvGrpSpPr>
              <a:grpSpLocks/>
            </p:cNvGrpSpPr>
            <p:nvPr/>
          </p:nvGrpSpPr>
          <p:grpSpPr bwMode="auto">
            <a:xfrm>
              <a:off x="1346" y="2610"/>
              <a:ext cx="3407" cy="1619"/>
              <a:chOff x="1394" y="2284"/>
              <a:chExt cx="3407" cy="1516"/>
            </a:xfrm>
          </p:grpSpPr>
          <p:grpSp>
            <p:nvGrpSpPr>
              <p:cNvPr id="1036" name="Group 161"/>
              <p:cNvGrpSpPr>
                <a:grpSpLocks/>
              </p:cNvGrpSpPr>
              <p:nvPr/>
            </p:nvGrpSpPr>
            <p:grpSpPr bwMode="auto">
              <a:xfrm>
                <a:off x="1394" y="2284"/>
                <a:ext cx="3407" cy="638"/>
                <a:chOff x="1394" y="2284"/>
                <a:chExt cx="3407" cy="638"/>
              </a:xfrm>
            </p:grpSpPr>
            <p:sp>
              <p:nvSpPr>
                <p:cNvPr id="1038" name="Rectangle 162"/>
                <p:cNvSpPr>
                  <a:spLocks noChangeArrowheads="1"/>
                </p:cNvSpPr>
                <p:nvPr/>
              </p:nvSpPr>
              <p:spPr bwMode="auto">
                <a:xfrm>
                  <a:off x="2610" y="2736"/>
                  <a:ext cx="403" cy="1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000">
                      <a:latin typeface="Book Antiqua" pitchFamily="18" charset="0"/>
                    </a:rPr>
                    <a:t>Time</a:t>
                  </a:r>
                </a:p>
              </p:txBody>
            </p:sp>
            <p:sp>
              <p:nvSpPr>
                <p:cNvPr id="1039" name="Freeform 163"/>
                <p:cNvSpPr>
                  <a:spLocks/>
                </p:cNvSpPr>
                <p:nvPr/>
              </p:nvSpPr>
              <p:spPr bwMode="auto">
                <a:xfrm>
                  <a:off x="2576" y="2353"/>
                  <a:ext cx="474" cy="383"/>
                </a:xfrm>
                <a:custGeom>
                  <a:avLst/>
                  <a:gdLst>
                    <a:gd name="T0" fmla="*/ 0 w 474"/>
                    <a:gd name="T1" fmla="*/ 0 h 383"/>
                    <a:gd name="T2" fmla="*/ 0 w 474"/>
                    <a:gd name="T3" fmla="*/ 382 h 383"/>
                    <a:gd name="T4" fmla="*/ 473 w 474"/>
                    <a:gd name="T5" fmla="*/ 382 h 383"/>
                    <a:gd name="T6" fmla="*/ 0 60000 65536"/>
                    <a:gd name="T7" fmla="*/ 0 60000 65536"/>
                    <a:gd name="T8" fmla="*/ 0 60000 65536"/>
                    <a:gd name="T9" fmla="*/ 0 w 474"/>
                    <a:gd name="T10" fmla="*/ 0 h 383"/>
                    <a:gd name="T11" fmla="*/ 474 w 474"/>
                    <a:gd name="T12" fmla="*/ 383 h 3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74" h="383">
                      <a:moveTo>
                        <a:pt x="0" y="0"/>
                      </a:moveTo>
                      <a:lnTo>
                        <a:pt x="0" y="382"/>
                      </a:lnTo>
                      <a:lnTo>
                        <a:pt x="473" y="382"/>
                      </a:lnTo>
                    </a:path>
                  </a:pathLst>
                </a:custGeom>
                <a:noFill/>
                <a:ln w="12700" cap="rnd">
                  <a:solidFill>
                    <a:schemeClr val="accent2"/>
                  </a:solidFill>
                  <a:round/>
                  <a:headEnd type="stealth" w="med" len="lg"/>
                  <a:tailEnd type="stealth" w="med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" name="Freeform 164"/>
                <p:cNvSpPr>
                  <a:spLocks/>
                </p:cNvSpPr>
                <p:nvPr/>
              </p:nvSpPr>
              <p:spPr bwMode="auto">
                <a:xfrm>
                  <a:off x="2622" y="2396"/>
                  <a:ext cx="305" cy="298"/>
                </a:xfrm>
                <a:custGeom>
                  <a:avLst/>
                  <a:gdLst>
                    <a:gd name="T0" fmla="*/ 0 w 305"/>
                    <a:gd name="T1" fmla="*/ 297 h 298"/>
                    <a:gd name="T2" fmla="*/ 67 w 305"/>
                    <a:gd name="T3" fmla="*/ 297 h 298"/>
                    <a:gd name="T4" fmla="*/ 135 w 305"/>
                    <a:gd name="T5" fmla="*/ 0 h 298"/>
                    <a:gd name="T6" fmla="*/ 168 w 305"/>
                    <a:gd name="T7" fmla="*/ 212 h 298"/>
                    <a:gd name="T8" fmla="*/ 236 w 305"/>
                    <a:gd name="T9" fmla="*/ 212 h 298"/>
                    <a:gd name="T10" fmla="*/ 270 w 305"/>
                    <a:gd name="T11" fmla="*/ 0 h 298"/>
                    <a:gd name="T12" fmla="*/ 304 w 305"/>
                    <a:gd name="T13" fmla="*/ 212 h 29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05"/>
                    <a:gd name="T22" fmla="*/ 0 h 298"/>
                    <a:gd name="T23" fmla="*/ 305 w 305"/>
                    <a:gd name="T24" fmla="*/ 298 h 29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05" h="298">
                      <a:moveTo>
                        <a:pt x="0" y="297"/>
                      </a:moveTo>
                      <a:lnTo>
                        <a:pt x="67" y="297"/>
                      </a:lnTo>
                      <a:lnTo>
                        <a:pt x="135" y="0"/>
                      </a:lnTo>
                      <a:lnTo>
                        <a:pt x="168" y="212"/>
                      </a:lnTo>
                      <a:lnTo>
                        <a:pt x="236" y="212"/>
                      </a:lnTo>
                      <a:lnTo>
                        <a:pt x="270" y="0"/>
                      </a:lnTo>
                      <a:lnTo>
                        <a:pt x="304" y="212"/>
                      </a:lnTo>
                    </a:path>
                  </a:pathLst>
                </a:custGeom>
                <a:noFill/>
                <a:ln w="12700" cap="rnd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" name="Rectangle 165"/>
                <p:cNvSpPr>
                  <a:spLocks noChangeArrowheads="1"/>
                </p:cNvSpPr>
                <p:nvPr/>
              </p:nvSpPr>
              <p:spPr bwMode="auto">
                <a:xfrm rot="-5400000">
                  <a:off x="2309" y="2478"/>
                  <a:ext cx="404" cy="1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000">
                      <a:latin typeface="Book Antiqua" pitchFamily="18" charset="0"/>
                    </a:rPr>
                    <a:t>Sales</a:t>
                  </a:r>
                </a:p>
              </p:txBody>
            </p:sp>
            <p:sp>
              <p:nvSpPr>
                <p:cNvPr id="1042" name="Freeform 166"/>
                <p:cNvSpPr>
                  <a:spLocks/>
                </p:cNvSpPr>
                <p:nvPr/>
              </p:nvSpPr>
              <p:spPr bwMode="auto">
                <a:xfrm>
                  <a:off x="3430" y="2284"/>
                  <a:ext cx="474" cy="383"/>
                </a:xfrm>
                <a:custGeom>
                  <a:avLst/>
                  <a:gdLst>
                    <a:gd name="T0" fmla="*/ 0 w 474"/>
                    <a:gd name="T1" fmla="*/ 0 h 383"/>
                    <a:gd name="T2" fmla="*/ 0 w 474"/>
                    <a:gd name="T3" fmla="*/ 382 h 383"/>
                    <a:gd name="T4" fmla="*/ 473 w 474"/>
                    <a:gd name="T5" fmla="*/ 382 h 383"/>
                    <a:gd name="T6" fmla="*/ 0 60000 65536"/>
                    <a:gd name="T7" fmla="*/ 0 60000 65536"/>
                    <a:gd name="T8" fmla="*/ 0 60000 65536"/>
                    <a:gd name="T9" fmla="*/ 0 w 474"/>
                    <a:gd name="T10" fmla="*/ 0 h 383"/>
                    <a:gd name="T11" fmla="*/ 474 w 474"/>
                    <a:gd name="T12" fmla="*/ 383 h 3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74" h="383">
                      <a:moveTo>
                        <a:pt x="0" y="0"/>
                      </a:moveTo>
                      <a:lnTo>
                        <a:pt x="0" y="382"/>
                      </a:lnTo>
                      <a:lnTo>
                        <a:pt x="473" y="382"/>
                      </a:lnTo>
                    </a:path>
                  </a:pathLst>
                </a:custGeom>
                <a:noFill/>
                <a:ln w="12700" cap="rnd">
                  <a:solidFill>
                    <a:schemeClr val="accent2"/>
                  </a:solidFill>
                  <a:round/>
                  <a:headEnd type="stealth" w="med" len="lg"/>
                  <a:tailEnd type="stealth" w="med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167"/>
                <p:cNvSpPr>
                  <a:spLocks/>
                </p:cNvSpPr>
                <p:nvPr/>
              </p:nvSpPr>
              <p:spPr bwMode="auto">
                <a:xfrm>
                  <a:off x="3464" y="2366"/>
                  <a:ext cx="313" cy="118"/>
                </a:xfrm>
                <a:custGeom>
                  <a:avLst/>
                  <a:gdLst>
                    <a:gd name="T0" fmla="*/ 0 w 313"/>
                    <a:gd name="T1" fmla="*/ 117 h 118"/>
                    <a:gd name="T2" fmla="*/ 53 w 313"/>
                    <a:gd name="T3" fmla="*/ 102 h 118"/>
                    <a:gd name="T4" fmla="*/ 78 w 313"/>
                    <a:gd name="T5" fmla="*/ 0 h 118"/>
                    <a:gd name="T6" fmla="*/ 117 w 313"/>
                    <a:gd name="T7" fmla="*/ 117 h 118"/>
                    <a:gd name="T8" fmla="*/ 156 w 313"/>
                    <a:gd name="T9" fmla="*/ 0 h 118"/>
                    <a:gd name="T10" fmla="*/ 195 w 313"/>
                    <a:gd name="T11" fmla="*/ 78 h 118"/>
                    <a:gd name="T12" fmla="*/ 234 w 313"/>
                    <a:gd name="T13" fmla="*/ 38 h 118"/>
                    <a:gd name="T14" fmla="*/ 312 w 313"/>
                    <a:gd name="T15" fmla="*/ 78 h 11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13"/>
                    <a:gd name="T25" fmla="*/ 0 h 118"/>
                    <a:gd name="T26" fmla="*/ 313 w 313"/>
                    <a:gd name="T27" fmla="*/ 118 h 11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13" h="118">
                      <a:moveTo>
                        <a:pt x="0" y="117"/>
                      </a:moveTo>
                      <a:lnTo>
                        <a:pt x="53" y="102"/>
                      </a:lnTo>
                      <a:lnTo>
                        <a:pt x="78" y="0"/>
                      </a:lnTo>
                      <a:lnTo>
                        <a:pt x="117" y="117"/>
                      </a:lnTo>
                      <a:lnTo>
                        <a:pt x="156" y="0"/>
                      </a:lnTo>
                      <a:lnTo>
                        <a:pt x="195" y="78"/>
                      </a:lnTo>
                      <a:lnTo>
                        <a:pt x="234" y="38"/>
                      </a:lnTo>
                      <a:lnTo>
                        <a:pt x="312" y="78"/>
                      </a:lnTo>
                    </a:path>
                  </a:pathLst>
                </a:custGeom>
                <a:noFill/>
                <a:ln w="12700" cap="rnd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Rectangle 168"/>
                <p:cNvSpPr>
                  <a:spLocks noChangeArrowheads="1"/>
                </p:cNvSpPr>
                <p:nvPr/>
              </p:nvSpPr>
              <p:spPr bwMode="auto">
                <a:xfrm rot="-5400000">
                  <a:off x="3159" y="2431"/>
                  <a:ext cx="406" cy="1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000">
                      <a:latin typeface="Book Antiqua" pitchFamily="18" charset="0"/>
                    </a:rPr>
                    <a:t>Sales</a:t>
                  </a:r>
                </a:p>
              </p:txBody>
            </p:sp>
            <p:sp>
              <p:nvSpPr>
                <p:cNvPr id="1045" name="Rectangle 169"/>
                <p:cNvSpPr>
                  <a:spLocks noChangeArrowheads="1"/>
                </p:cNvSpPr>
                <p:nvPr/>
              </p:nvSpPr>
              <p:spPr bwMode="auto">
                <a:xfrm>
                  <a:off x="3445" y="2686"/>
                  <a:ext cx="403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000">
                      <a:latin typeface="Book Antiqua" pitchFamily="18" charset="0"/>
                    </a:rPr>
                    <a:t>Time</a:t>
                  </a:r>
                </a:p>
              </p:txBody>
            </p:sp>
            <p:sp>
              <p:nvSpPr>
                <p:cNvPr id="1046" name="Freeform 170"/>
                <p:cNvSpPr>
                  <a:spLocks/>
                </p:cNvSpPr>
                <p:nvPr/>
              </p:nvSpPr>
              <p:spPr bwMode="auto">
                <a:xfrm>
                  <a:off x="4327" y="2284"/>
                  <a:ext cx="474" cy="383"/>
                </a:xfrm>
                <a:custGeom>
                  <a:avLst/>
                  <a:gdLst>
                    <a:gd name="T0" fmla="*/ 0 w 474"/>
                    <a:gd name="T1" fmla="*/ 0 h 383"/>
                    <a:gd name="T2" fmla="*/ 0 w 474"/>
                    <a:gd name="T3" fmla="*/ 382 h 383"/>
                    <a:gd name="T4" fmla="*/ 473 w 474"/>
                    <a:gd name="T5" fmla="*/ 382 h 383"/>
                    <a:gd name="T6" fmla="*/ 0 60000 65536"/>
                    <a:gd name="T7" fmla="*/ 0 60000 65536"/>
                    <a:gd name="T8" fmla="*/ 0 60000 65536"/>
                    <a:gd name="T9" fmla="*/ 0 w 474"/>
                    <a:gd name="T10" fmla="*/ 0 h 383"/>
                    <a:gd name="T11" fmla="*/ 474 w 474"/>
                    <a:gd name="T12" fmla="*/ 383 h 3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74" h="383">
                      <a:moveTo>
                        <a:pt x="0" y="0"/>
                      </a:moveTo>
                      <a:lnTo>
                        <a:pt x="0" y="382"/>
                      </a:lnTo>
                      <a:lnTo>
                        <a:pt x="473" y="382"/>
                      </a:lnTo>
                    </a:path>
                  </a:pathLst>
                </a:custGeom>
                <a:noFill/>
                <a:ln w="12700" cap="rnd">
                  <a:solidFill>
                    <a:schemeClr val="accent2"/>
                  </a:solidFill>
                  <a:round/>
                  <a:headEnd type="stealth" w="med" len="lg"/>
                  <a:tailEnd type="stealth" w="med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171"/>
                <p:cNvSpPr>
                  <a:spLocks/>
                </p:cNvSpPr>
                <p:nvPr/>
              </p:nvSpPr>
              <p:spPr bwMode="auto">
                <a:xfrm>
                  <a:off x="4368" y="2496"/>
                  <a:ext cx="339" cy="1"/>
                </a:xfrm>
                <a:custGeom>
                  <a:avLst/>
                  <a:gdLst>
                    <a:gd name="T0" fmla="*/ 0 w 339"/>
                    <a:gd name="T1" fmla="*/ 0 h 1"/>
                    <a:gd name="T2" fmla="*/ 338 w 339"/>
                    <a:gd name="T3" fmla="*/ 0 h 1"/>
                    <a:gd name="T4" fmla="*/ 0 60000 65536"/>
                    <a:gd name="T5" fmla="*/ 0 60000 65536"/>
                    <a:gd name="T6" fmla="*/ 0 w 339"/>
                    <a:gd name="T7" fmla="*/ 0 h 1"/>
                    <a:gd name="T8" fmla="*/ 339 w 339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39" h="1">
                      <a:moveTo>
                        <a:pt x="0" y="0"/>
                      </a:moveTo>
                      <a:lnTo>
                        <a:pt x="338" y="0"/>
                      </a:lnTo>
                    </a:path>
                  </a:pathLst>
                </a:custGeom>
                <a:noFill/>
                <a:ln w="12700" cap="rnd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Rectangle 172"/>
                <p:cNvSpPr>
                  <a:spLocks noChangeArrowheads="1"/>
                </p:cNvSpPr>
                <p:nvPr/>
              </p:nvSpPr>
              <p:spPr bwMode="auto">
                <a:xfrm rot="-5400000">
                  <a:off x="4058" y="2431"/>
                  <a:ext cx="406" cy="1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000">
                      <a:latin typeface="Book Antiqua" pitchFamily="18" charset="0"/>
                    </a:rPr>
                    <a:t>Sales</a:t>
                  </a:r>
                </a:p>
              </p:txBody>
            </p:sp>
            <p:sp>
              <p:nvSpPr>
                <p:cNvPr id="1049" name="Rectangle 173"/>
                <p:cNvSpPr>
                  <a:spLocks noChangeArrowheads="1"/>
                </p:cNvSpPr>
                <p:nvPr/>
              </p:nvSpPr>
              <p:spPr bwMode="auto">
                <a:xfrm>
                  <a:off x="4342" y="2686"/>
                  <a:ext cx="405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000">
                      <a:latin typeface="Book Antiqua" pitchFamily="18" charset="0"/>
                    </a:rPr>
                    <a:t>Time</a:t>
                  </a:r>
                </a:p>
              </p:txBody>
            </p:sp>
            <p:sp>
              <p:nvSpPr>
                <p:cNvPr id="1050" name="Freeform 174"/>
                <p:cNvSpPr>
                  <a:spLocks/>
                </p:cNvSpPr>
                <p:nvPr/>
              </p:nvSpPr>
              <p:spPr bwMode="auto">
                <a:xfrm>
                  <a:off x="1538" y="2309"/>
                  <a:ext cx="474" cy="383"/>
                </a:xfrm>
                <a:custGeom>
                  <a:avLst/>
                  <a:gdLst>
                    <a:gd name="T0" fmla="*/ 0 w 474"/>
                    <a:gd name="T1" fmla="*/ 0 h 383"/>
                    <a:gd name="T2" fmla="*/ 0 w 474"/>
                    <a:gd name="T3" fmla="*/ 382 h 383"/>
                    <a:gd name="T4" fmla="*/ 473 w 474"/>
                    <a:gd name="T5" fmla="*/ 382 h 383"/>
                    <a:gd name="T6" fmla="*/ 0 60000 65536"/>
                    <a:gd name="T7" fmla="*/ 0 60000 65536"/>
                    <a:gd name="T8" fmla="*/ 0 60000 65536"/>
                    <a:gd name="T9" fmla="*/ 0 w 474"/>
                    <a:gd name="T10" fmla="*/ 0 h 383"/>
                    <a:gd name="T11" fmla="*/ 474 w 474"/>
                    <a:gd name="T12" fmla="*/ 383 h 3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74" h="383">
                      <a:moveTo>
                        <a:pt x="0" y="0"/>
                      </a:moveTo>
                      <a:lnTo>
                        <a:pt x="0" y="382"/>
                      </a:lnTo>
                      <a:lnTo>
                        <a:pt x="473" y="382"/>
                      </a:lnTo>
                    </a:path>
                  </a:pathLst>
                </a:custGeom>
                <a:noFill/>
                <a:ln w="12700" cap="rnd">
                  <a:solidFill>
                    <a:schemeClr val="accent2"/>
                  </a:solidFill>
                  <a:round/>
                  <a:headEnd type="stealth" w="med" len="lg"/>
                  <a:tailEnd type="stealth" w="med" len="lg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1" name="Freeform 175"/>
                <p:cNvSpPr>
                  <a:spLocks/>
                </p:cNvSpPr>
                <p:nvPr/>
              </p:nvSpPr>
              <p:spPr bwMode="auto">
                <a:xfrm>
                  <a:off x="1584" y="2352"/>
                  <a:ext cx="305" cy="298"/>
                </a:xfrm>
                <a:custGeom>
                  <a:avLst/>
                  <a:gdLst>
                    <a:gd name="T0" fmla="*/ 0 w 305"/>
                    <a:gd name="T1" fmla="*/ 297 h 298"/>
                    <a:gd name="T2" fmla="*/ 67 w 305"/>
                    <a:gd name="T3" fmla="*/ 297 h 298"/>
                    <a:gd name="T4" fmla="*/ 135 w 305"/>
                    <a:gd name="T5" fmla="*/ 0 h 298"/>
                    <a:gd name="T6" fmla="*/ 168 w 305"/>
                    <a:gd name="T7" fmla="*/ 212 h 298"/>
                    <a:gd name="T8" fmla="*/ 236 w 305"/>
                    <a:gd name="T9" fmla="*/ 212 h 298"/>
                    <a:gd name="T10" fmla="*/ 270 w 305"/>
                    <a:gd name="T11" fmla="*/ 0 h 298"/>
                    <a:gd name="T12" fmla="*/ 304 w 305"/>
                    <a:gd name="T13" fmla="*/ 212 h 29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05"/>
                    <a:gd name="T22" fmla="*/ 0 h 298"/>
                    <a:gd name="T23" fmla="*/ 305 w 305"/>
                    <a:gd name="T24" fmla="*/ 298 h 29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05" h="298">
                      <a:moveTo>
                        <a:pt x="0" y="297"/>
                      </a:moveTo>
                      <a:lnTo>
                        <a:pt x="67" y="297"/>
                      </a:lnTo>
                      <a:lnTo>
                        <a:pt x="135" y="0"/>
                      </a:lnTo>
                      <a:lnTo>
                        <a:pt x="168" y="212"/>
                      </a:lnTo>
                      <a:lnTo>
                        <a:pt x="236" y="212"/>
                      </a:lnTo>
                      <a:lnTo>
                        <a:pt x="270" y="0"/>
                      </a:lnTo>
                      <a:lnTo>
                        <a:pt x="304" y="212"/>
                      </a:lnTo>
                    </a:path>
                  </a:pathLst>
                </a:custGeom>
                <a:noFill/>
                <a:ln w="12700" cap="rnd">
                  <a:solidFill>
                    <a:schemeClr val="accent2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2" name="Rectangle 176"/>
                <p:cNvSpPr>
                  <a:spLocks noChangeArrowheads="1"/>
                </p:cNvSpPr>
                <p:nvPr/>
              </p:nvSpPr>
              <p:spPr bwMode="auto">
                <a:xfrm rot="-5400000">
                  <a:off x="1270" y="2434"/>
                  <a:ext cx="404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000">
                      <a:latin typeface="Book Antiqua" pitchFamily="18" charset="0"/>
                    </a:rPr>
                    <a:t>Sales</a:t>
                  </a:r>
                </a:p>
              </p:txBody>
            </p:sp>
            <p:sp>
              <p:nvSpPr>
                <p:cNvPr id="1053" name="Rectangle 177"/>
                <p:cNvSpPr>
                  <a:spLocks noChangeArrowheads="1"/>
                </p:cNvSpPr>
                <p:nvPr/>
              </p:nvSpPr>
              <p:spPr bwMode="auto">
                <a:xfrm>
                  <a:off x="1746" y="2686"/>
                  <a:ext cx="405" cy="1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2075" tIns="46038" rIns="92075" bIns="46038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000">
                      <a:latin typeface="Book Antiqua" pitchFamily="18" charset="0"/>
                    </a:rPr>
                    <a:t>Time</a:t>
                  </a:r>
                </a:p>
              </p:txBody>
            </p:sp>
          </p:grpSp>
          <p:sp>
            <p:nvSpPr>
              <p:cNvPr id="1037" name="Text Box 178"/>
              <p:cNvSpPr txBox="1">
                <a:spLocks noChangeArrowheads="1"/>
              </p:cNvSpPr>
              <p:nvPr/>
            </p:nvSpPr>
            <p:spPr bwMode="auto">
              <a:xfrm>
                <a:off x="1726" y="3498"/>
                <a:ext cx="2738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274638" tIns="46038" rIns="274638" bIns="46038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000" b="1" i="1"/>
                  <a:t>Bullwhip Effect</a:t>
                </a:r>
              </a:p>
            </p:txBody>
          </p:sp>
        </p:grp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u="sng" smtClean="0">
                <a:solidFill>
                  <a:srgbClr val="000000"/>
                </a:solidFill>
                <a:cs typeface="Times New Roman" pitchFamily="18" charset="0"/>
              </a:rPr>
              <a:t>Factors Contributing to the Bullwhip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Demand forecasting practices</a:t>
            </a:r>
          </a:p>
          <a:p>
            <a:pPr marL="863600" lvl="1" indent="-406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Min-max inventory management (reorder points to bring inventory up to predicted levels)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Lead time</a:t>
            </a:r>
          </a:p>
          <a:p>
            <a:pPr marL="863600" lvl="1" indent="-406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Longer lead times lead to greater variability in estimates of average demand, thus increasing variability and safety stock costs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Batch ordering</a:t>
            </a:r>
          </a:p>
          <a:p>
            <a:pPr marL="863600" lvl="1" indent="-406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Peaks and valleys in orders</a:t>
            </a:r>
          </a:p>
          <a:p>
            <a:pPr marL="863600" lvl="1" indent="-406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Fixed ordering costs</a:t>
            </a:r>
          </a:p>
          <a:p>
            <a:pPr marL="863600" lvl="1" indent="-406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Impact of transportation costs (e.g., fuel costs)</a:t>
            </a:r>
          </a:p>
          <a:p>
            <a:pPr marL="863600" lvl="1" indent="-406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Sales quotas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Price fluctuations</a:t>
            </a:r>
          </a:p>
          <a:p>
            <a:pPr marL="863600" lvl="1" indent="-40640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Promotion and discount policies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Lack of centralized information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b="1" smtClean="0"/>
              <a:t>Fourth Party Logistics: The Evolution of</a:t>
            </a:r>
          </a:p>
          <a:p>
            <a:pPr algn="ctr">
              <a:buFont typeface="Arial" charset="0"/>
              <a:buNone/>
            </a:pPr>
            <a:r>
              <a:rPr lang="en-US" b="1" smtClean="0"/>
              <a:t>Supply Chain Outsourcing</a:t>
            </a:r>
            <a:endParaRPr lang="en-US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b="1" smtClean="0"/>
              <a:t>Outline</a:t>
            </a:r>
          </a:p>
          <a:p>
            <a:r>
              <a:rPr lang="en-US" b="1" smtClean="0"/>
              <a:t>1. Outsourcing: Third Party Logistics</a:t>
            </a:r>
          </a:p>
          <a:p>
            <a:r>
              <a:rPr lang="en-US" b="1" smtClean="0"/>
              <a:t>W hy outsourcing</a:t>
            </a:r>
          </a:p>
          <a:p>
            <a:r>
              <a:rPr lang="en-US" b="1" smtClean="0"/>
              <a:t>Outsourcing logisticsfunctions, but</a:t>
            </a:r>
          </a:p>
          <a:p>
            <a:r>
              <a:rPr lang="en-US" b="1" smtClean="0"/>
              <a:t>which?</a:t>
            </a:r>
          </a:p>
          <a:p>
            <a:r>
              <a:rPr lang="en-US" b="1" smtClean="0"/>
              <a:t>2. Fourth Party Logistics(4PL)</a:t>
            </a:r>
          </a:p>
          <a:p>
            <a:r>
              <a:rPr lang="en-US" b="1" smtClean="0"/>
              <a:t>Definition</a:t>
            </a:r>
          </a:p>
          <a:p>
            <a:r>
              <a:rPr lang="en-US" b="1" smtClean="0"/>
              <a:t>Example</a:t>
            </a:r>
          </a:p>
          <a:p>
            <a:r>
              <a:rPr lang="en-US" b="1" smtClean="0"/>
              <a:t>3 types of4PL</a:t>
            </a:r>
            <a:endParaRPr lang="en-US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b="1" smtClean="0"/>
              <a:t>Outline</a:t>
            </a:r>
          </a:p>
          <a:p>
            <a:r>
              <a:rPr lang="en-US" b="1" smtClean="0"/>
              <a:t>3. Technology inthe next generation of Supply</a:t>
            </a:r>
          </a:p>
          <a:p>
            <a:r>
              <a:rPr lang="en-US" b="1" smtClean="0"/>
              <a:t>Chain Outsourcing</a:t>
            </a:r>
          </a:p>
          <a:p>
            <a:r>
              <a:rPr lang="en-US" b="1" smtClean="0"/>
              <a:t>4. Supply Chain Value Proposition</a:t>
            </a:r>
          </a:p>
          <a:p>
            <a:r>
              <a:rPr lang="en-US" b="1" smtClean="0"/>
              <a:t>Revenue Enhancement</a:t>
            </a:r>
          </a:p>
          <a:p>
            <a:r>
              <a:rPr lang="en-US" b="1" smtClean="0"/>
              <a:t>Operating Cost Reduction</a:t>
            </a:r>
          </a:p>
          <a:p>
            <a:r>
              <a:rPr lang="en-US" b="1" smtClean="0"/>
              <a:t>WorkingCapital Reduction</a:t>
            </a:r>
          </a:p>
          <a:p>
            <a:r>
              <a:rPr lang="en-US" b="1" smtClean="0"/>
              <a:t>Fixed Capital Reduction</a:t>
            </a:r>
          </a:p>
          <a:p>
            <a:r>
              <a:rPr lang="en-US" b="1" smtClean="0"/>
              <a:t>5. Potentials and Constrains</a:t>
            </a:r>
            <a:endParaRPr lang="en-US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Inventory Management Models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52578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" name="Title 1"/>
          <p:cNvSpPr>
            <a:spLocks noGrp="1"/>
          </p:cNvSpPr>
          <p:nvPr/>
        </p:nvSpPr>
        <p:spPr>
          <a:xfrm>
            <a:off x="685800" y="0"/>
            <a:ext cx="7772400" cy="6477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Inventory Management Models</a:t>
            </a:r>
            <a:endParaRPr lang="en-US" dirty="0"/>
          </a:p>
        </p:txBody>
      </p:sp>
      <p:sp>
        <p:nvSpPr>
          <p:cNvPr id="32" name="Subtitle 2"/>
          <p:cNvSpPr>
            <a:spLocks noGrp="1"/>
          </p:cNvSpPr>
          <p:nvPr/>
        </p:nvSpPr>
        <p:spPr>
          <a:xfrm flipV="1">
            <a:off x="1371600" y="7277100"/>
            <a:ext cx="46038" cy="76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4114801" y="495300"/>
            <a:ext cx="304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67200" y="6477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1905000" y="6477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6362701" y="9144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1638301" y="9144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85800" y="1257300"/>
            <a:ext cx="3200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/>
              <a:t>Deterministic </a:t>
            </a:r>
          </a:p>
          <a:p>
            <a:pPr algn="ctr">
              <a:defRPr/>
            </a:pPr>
            <a:r>
              <a:rPr lang="en-US" dirty="0" smtClean="0"/>
              <a:t>( Models assuming certainty 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953000" y="1181100"/>
            <a:ext cx="3048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/>
              <a:t>Probabilistic</a:t>
            </a:r>
          </a:p>
          <a:p>
            <a:pPr algn="ctr">
              <a:defRPr/>
            </a:pPr>
            <a:r>
              <a:rPr lang="en-US" dirty="0" smtClean="0"/>
              <a:t>( Stochastic )</a:t>
            </a:r>
          </a:p>
          <a:p>
            <a:pPr algn="ctr">
              <a:defRPr/>
            </a:pPr>
            <a:r>
              <a:rPr lang="en-US" dirty="0" smtClean="0"/>
              <a:t>( Models Assuming Risk )</a:t>
            </a:r>
            <a:endParaRPr lang="en-US" dirty="0"/>
          </a:p>
        </p:txBody>
      </p:sp>
      <p:cxnSp>
        <p:nvCxnSpPr>
          <p:cNvPr id="41" name="Straight Connector 40"/>
          <p:cNvCxnSpPr>
            <a:stCxn id="39" idx="2"/>
          </p:cNvCxnSpPr>
          <p:nvPr/>
        </p:nvCxnSpPr>
        <p:spPr>
          <a:xfrm rot="5400000">
            <a:off x="2057401" y="2400300"/>
            <a:ext cx="457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40" idx="2"/>
          </p:cNvCxnSpPr>
          <p:nvPr/>
        </p:nvCxnSpPr>
        <p:spPr>
          <a:xfrm rot="5400000">
            <a:off x="6286501" y="2362200"/>
            <a:ext cx="3810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8200" y="27051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81600" y="2705100"/>
            <a:ext cx="297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0" idx="2"/>
          </p:cNvCxnSpPr>
          <p:nvPr/>
        </p:nvCxnSpPr>
        <p:spPr>
          <a:xfrm rot="5400000">
            <a:off x="6248401" y="2400300"/>
            <a:ext cx="457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6248401" y="2476500"/>
            <a:ext cx="457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9" idx="2"/>
          </p:cNvCxnSpPr>
          <p:nvPr/>
        </p:nvCxnSpPr>
        <p:spPr>
          <a:xfrm rot="5400000">
            <a:off x="2057401" y="2400300"/>
            <a:ext cx="4572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2"/>
          </p:cNvCxnSpPr>
          <p:nvPr/>
        </p:nvCxnSpPr>
        <p:spPr>
          <a:xfrm rot="5400000">
            <a:off x="2019301" y="2438400"/>
            <a:ext cx="533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609601" y="29337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3505201" y="29337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4953001" y="29337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7924801" y="29337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52400" y="3162300"/>
            <a:ext cx="1981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/>
              <a:t>Fixed Quantity</a:t>
            </a:r>
          </a:p>
          <a:p>
            <a:pPr algn="ctr">
              <a:defRPr/>
            </a:pPr>
            <a:r>
              <a:rPr lang="en-US" dirty="0" smtClean="0"/>
              <a:t>( perpetual </a:t>
            </a:r>
          </a:p>
          <a:p>
            <a:pPr algn="ctr">
              <a:defRPr/>
            </a:pPr>
            <a:r>
              <a:rPr lang="en-US" dirty="0" smtClean="0"/>
              <a:t>Inventory system )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514600" y="31623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/>
              <a:t>Fixed Period</a:t>
            </a:r>
          </a:p>
          <a:p>
            <a:pPr algn="ctr">
              <a:defRPr/>
            </a:pPr>
            <a:r>
              <a:rPr lang="en-US" dirty="0" smtClean="0"/>
              <a:t>( Periodic Inventory System )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724400" y="3162300"/>
            <a:ext cx="1752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/>
              <a:t>Fixed Quantity System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010400" y="3162300"/>
            <a:ext cx="1981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/>
              <a:t>Fixed period System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DETERMINISTIC MODELS </a:t>
            </a:r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400" u="sng" smtClean="0"/>
              <a:t>The Following assumptions are made in Deterministic models:-</a:t>
            </a:r>
          </a:p>
          <a:p>
            <a:r>
              <a:rPr lang="en-US" sz="2000" smtClean="0"/>
              <a:t>Demand is known exactly for a given period.</a:t>
            </a:r>
          </a:p>
          <a:p>
            <a:r>
              <a:rPr lang="en-US" sz="2000" smtClean="0"/>
              <a:t>Demand is uniform and constant over a period of time.</a:t>
            </a:r>
          </a:p>
          <a:p>
            <a:r>
              <a:rPr lang="en-US" sz="2000" smtClean="0"/>
              <a:t>No, imitations are imposed by strong capacity and clerical capacity.</a:t>
            </a:r>
          </a:p>
          <a:p>
            <a:r>
              <a:rPr lang="en-US" sz="2000" smtClean="0"/>
              <a:t>The cost of an order and storing a unit of material are independent of the order quantity.</a:t>
            </a:r>
          </a:p>
          <a:p>
            <a:r>
              <a:rPr lang="en-US" sz="2000" smtClean="0"/>
              <a:t>Order are received instantaneously.</a:t>
            </a:r>
          </a:p>
          <a:p>
            <a:r>
              <a:rPr lang="en-US" sz="2000" smtClean="0"/>
              <a:t>Order and delivery quantities are Equal.</a:t>
            </a:r>
          </a:p>
          <a:p>
            <a:r>
              <a:rPr lang="en-US" sz="2000" smtClean="0"/>
              <a:t>Buffer Stock of finished product is independent of order quantity.</a:t>
            </a:r>
          </a:p>
          <a:p>
            <a:r>
              <a:rPr lang="en-US" sz="2000" smtClean="0"/>
              <a:t>Price of Raw – material are stable.</a:t>
            </a:r>
          </a:p>
          <a:p>
            <a:r>
              <a:rPr lang="en-US" sz="2000" smtClean="0"/>
              <a:t>Ordering cost are the same regardless of order size. Similarly set up costs are constant and the rate at which products are produced in known.</a:t>
            </a:r>
          </a:p>
          <a:p>
            <a:endParaRPr lang="en-US" sz="200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Model 1- Fixed Quantity:-</a:t>
            </a:r>
          </a:p>
          <a:p>
            <a:r>
              <a:rPr lang="en-US" sz="1800" smtClean="0"/>
              <a:t>Assumptions :</a:t>
            </a:r>
          </a:p>
          <a:p>
            <a:r>
              <a:rPr lang="en-US" sz="1800" smtClean="0"/>
              <a:t>Demand is Constant and Known</a:t>
            </a:r>
          </a:p>
          <a:p>
            <a:r>
              <a:rPr lang="en-US" sz="1800" smtClean="0"/>
              <a:t>Item Produced or purchased in lots not continuous</a:t>
            </a:r>
          </a:p>
          <a:p>
            <a:r>
              <a:rPr lang="en-US" sz="1800" smtClean="0"/>
              <a:t>Replenishment occures at once</a:t>
            </a:r>
          </a:p>
          <a:p>
            <a:r>
              <a:rPr lang="en-US" sz="1800" smtClean="0"/>
              <a:t>Ordering Cost and Inventory carrying cost one constant and Known</a:t>
            </a:r>
          </a:p>
          <a:p>
            <a:r>
              <a:rPr lang="en-US" sz="1800" smtClean="0"/>
              <a:t>Example : Suppose an item purchased in lot 0f 200 units and replenish at once. Consumption rate is 100 units per week. The Graph will be </a:t>
            </a:r>
            <a:r>
              <a:rPr lang="en-US" smtClean="0"/>
              <a:t>: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505200"/>
            <a:ext cx="662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5162"/>
          </a:xfrm>
          <a:noFill/>
        </p:spPr>
        <p:txBody>
          <a:bodyPr/>
          <a:lstStyle/>
          <a:p>
            <a:pPr eaLnBrk="1" hangingPunct="1"/>
            <a:r>
              <a:rPr lang="en-US" b="1" i="1" smtClean="0"/>
              <a:t>Definitions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Cost Order Size Relationship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smtClean="0"/>
          </a:p>
          <a:p>
            <a:endParaRPr lang="en-US" sz="1800" smtClean="0"/>
          </a:p>
          <a:p>
            <a:endParaRPr lang="en-US" sz="1800" smtClean="0"/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/>
          <a:lstStyle/>
          <a:p>
            <a:r>
              <a:rPr lang="en-US" sz="1400" b="1" u="sng" smtClean="0"/>
              <a:t>To Find Out :-</a:t>
            </a:r>
          </a:p>
          <a:p>
            <a:r>
              <a:rPr lang="en-US" sz="1400" smtClean="0"/>
              <a:t>                                        Q</a:t>
            </a:r>
          </a:p>
          <a:p>
            <a:r>
              <a:rPr lang="en-US" sz="1400" smtClean="0"/>
              <a:t>Average Inventory :   --------</a:t>
            </a:r>
          </a:p>
          <a:p>
            <a:r>
              <a:rPr lang="en-US" sz="1400" smtClean="0"/>
              <a:t>                                        2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             Annual demand</a:t>
            </a:r>
          </a:p>
          <a:p>
            <a:r>
              <a:rPr lang="en-US" sz="1400" smtClean="0"/>
              <a:t>Number of orders per year = -----------------------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             Order quantity</a:t>
            </a:r>
          </a:p>
          <a:p>
            <a:endParaRPr lang="en-US" sz="1400" b="1" smtClean="0"/>
          </a:p>
          <a:p>
            <a:r>
              <a:rPr lang="en-US" sz="1400" b="1" smtClean="0"/>
              <a:t>RELEVANT COST : -</a:t>
            </a:r>
            <a:endParaRPr lang="en-US" sz="1400" smtClean="0"/>
          </a:p>
          <a:p>
            <a:r>
              <a:rPr lang="en-US" sz="1400" b="1" u="sng" smtClean="0"/>
              <a:t>Annual cost of Placing Orders</a:t>
            </a:r>
          </a:p>
          <a:p>
            <a:r>
              <a:rPr lang="en-US" sz="1400" b="1" u="sng" smtClean="0"/>
              <a:t>Annual cost of Carrying Inventory</a:t>
            </a:r>
          </a:p>
          <a:p>
            <a:endParaRPr lang="en-US" sz="1400" b="1" smtClean="0"/>
          </a:p>
          <a:p>
            <a:pPr>
              <a:buFont typeface="Arial" charset="0"/>
              <a:buNone/>
            </a:pPr>
            <a:r>
              <a:rPr lang="en-US" sz="1400" b="1" smtClean="0"/>
              <a:t>        LET : -</a:t>
            </a:r>
            <a:endParaRPr lang="en-US" sz="1400" smtClean="0"/>
          </a:p>
          <a:p>
            <a:r>
              <a:rPr lang="en-US" sz="1400" smtClean="0"/>
              <a:t>A = Annual consumption in units</a:t>
            </a:r>
          </a:p>
          <a:p>
            <a:r>
              <a:rPr lang="en-US" sz="1400" smtClean="0"/>
              <a:t>S = Ordering cost per year ,   C = Unit cost, i = Annual carrying cost, as decimal of percentage  Q = Order quantity in units </a:t>
            </a:r>
          </a:p>
          <a:p>
            <a:endParaRPr lang="en-US" sz="1400" smtClean="0"/>
          </a:p>
          <a:p>
            <a:r>
              <a:rPr lang="en-US" sz="1400" smtClean="0"/>
              <a:t>( A.) </a:t>
            </a:r>
            <a:r>
              <a:rPr lang="en-US" sz="1400" u="sng" smtClean="0"/>
              <a:t>Annual Ordering Cost :   </a:t>
            </a:r>
            <a:r>
              <a:rPr lang="en-US" sz="1400" smtClean="0"/>
              <a:t> </a:t>
            </a:r>
          </a:p>
          <a:p>
            <a:r>
              <a:rPr lang="en-US" sz="1400" smtClean="0"/>
              <a:t>= No. of orders X cost per order</a:t>
            </a:r>
          </a:p>
          <a:p>
            <a:r>
              <a:rPr lang="en-US" sz="1400" smtClean="0"/>
              <a:t>     Annual demand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= ----------------------    X Cost per order</a:t>
            </a:r>
          </a:p>
          <a:p>
            <a:r>
              <a:rPr lang="en-US" sz="1400" smtClean="0"/>
              <a:t>   Order quantity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A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=    ----- X S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Q</a:t>
            </a:r>
          </a:p>
          <a:p>
            <a:r>
              <a:rPr lang="en-US" sz="1400" smtClean="0"/>
              <a:t> </a:t>
            </a:r>
          </a:p>
          <a:p>
            <a:endParaRPr lang="en-US" sz="140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/>
          <a:lstStyle/>
          <a:p>
            <a:r>
              <a:rPr lang="en-US" sz="1400" smtClean="0"/>
              <a:t>( B.) Annual Carrying Inventory :-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= Average Inventory X Cost of carrying one unit for one year 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= Average Inventory X unit cost X carrying cost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Q</a:t>
            </a:r>
          </a:p>
          <a:p>
            <a:r>
              <a:rPr lang="en-US" sz="1400" smtClean="0"/>
              <a:t>  =  ------ X C X i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2</a:t>
            </a:r>
          </a:p>
          <a:p>
            <a:pPr>
              <a:buFont typeface="Arial" charset="0"/>
              <a:buNone/>
            </a:pPr>
            <a:r>
              <a:rPr lang="en-US" sz="1400" smtClean="0"/>
              <a:t>  Total Annual Cost = Annual ordering cost + annual Carrying cost</a:t>
            </a:r>
          </a:p>
          <a:p>
            <a:pPr>
              <a:buFont typeface="Arial" charset="0"/>
              <a:buNone/>
            </a:pPr>
            <a:endParaRPr lang="en-US" sz="1400" smtClean="0"/>
          </a:p>
          <a:p>
            <a:pPr>
              <a:buFont typeface="Arial" charset="0"/>
              <a:buNone/>
            </a:pPr>
            <a:r>
              <a:rPr lang="en-US" sz="1400" smtClean="0"/>
              <a:t>                          A                   Q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=  ---- X S    +   ------  X C X i    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Q                    2</a:t>
            </a:r>
          </a:p>
          <a:p>
            <a:pPr>
              <a:buFont typeface="Arial" charset="0"/>
              <a:buNone/>
            </a:pPr>
            <a:r>
              <a:rPr lang="en-US" sz="1400" smtClean="0"/>
              <a:t> </a:t>
            </a:r>
          </a:p>
          <a:p>
            <a:r>
              <a:rPr lang="en-US" sz="1400" smtClean="0"/>
              <a:t>E OQ  </a:t>
            </a:r>
            <a:r>
              <a:rPr lang="en-US" sz="1400" smtClean="0">
                <a:sym typeface="Symbol" pitchFamily="18" charset="2"/>
              </a:rPr>
              <a:t></a:t>
            </a:r>
            <a:r>
              <a:rPr lang="en-US" sz="1400" smtClean="0"/>
              <a:t>  ordering cost = Carrying cost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AS           Q C i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=      ------    =   -------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Q               2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=  2 AS   =   Q</a:t>
            </a:r>
            <a:r>
              <a:rPr lang="en-US" sz="1400" baseline="30000" smtClean="0"/>
              <a:t>2</a:t>
            </a:r>
            <a:r>
              <a:rPr lang="en-US" sz="1400" smtClean="0"/>
              <a:t> C i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2AS    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Q</a:t>
            </a:r>
            <a:r>
              <a:rPr lang="en-US" sz="1400" baseline="30000" smtClean="0"/>
              <a:t>2</a:t>
            </a:r>
            <a:r>
              <a:rPr lang="en-US" sz="1400" smtClean="0"/>
              <a:t>   =   ---------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C i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____________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Q      = </a:t>
            </a:r>
            <a:r>
              <a:rPr lang="en-US" sz="1400" smtClean="0">
                <a:sym typeface="Symbol" pitchFamily="18" charset="2"/>
              </a:rPr>
              <a:t></a:t>
            </a:r>
            <a:r>
              <a:rPr lang="en-US" sz="1400" smtClean="0"/>
              <a:t>   2 A S / C i</a:t>
            </a:r>
          </a:p>
          <a:p>
            <a:pPr>
              <a:buFont typeface="Arial" charset="0"/>
              <a:buNone/>
            </a:pPr>
            <a:endParaRPr lang="en-US" sz="1400" smtClean="0"/>
          </a:p>
          <a:p>
            <a:endParaRPr lang="en-US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2000" u="sng" smtClean="0"/>
          </a:p>
          <a:p>
            <a:pPr>
              <a:buFont typeface="Arial" charset="0"/>
              <a:buNone/>
            </a:pPr>
            <a:r>
              <a:rPr lang="en-US" sz="2800" u="sng" smtClean="0"/>
              <a:t>How To reduce Lot size :-</a:t>
            </a:r>
            <a:endParaRPr lang="en-US" sz="2800" smtClean="0"/>
          </a:p>
          <a:p>
            <a:pPr>
              <a:buFont typeface="Arial" charset="0"/>
              <a:buNone/>
            </a:pPr>
            <a:r>
              <a:rPr lang="en-US" sz="2000" smtClean="0"/>
              <a:t> </a:t>
            </a:r>
          </a:p>
          <a:p>
            <a:pPr>
              <a:buFont typeface="Arial" charset="0"/>
              <a:buNone/>
            </a:pPr>
            <a:r>
              <a:rPr lang="en-US" sz="2000" smtClean="0"/>
              <a:t>                        _________</a:t>
            </a:r>
          </a:p>
          <a:p>
            <a:pPr>
              <a:buFont typeface="Arial" charset="0"/>
              <a:buNone/>
            </a:pPr>
            <a:r>
              <a:rPr lang="en-US" sz="2000" smtClean="0"/>
              <a:t>         EOQ =  </a:t>
            </a:r>
            <a:r>
              <a:rPr lang="en-US" sz="2000" smtClean="0">
                <a:sym typeface="Symbol" pitchFamily="18" charset="2"/>
              </a:rPr>
              <a:t></a:t>
            </a:r>
            <a:r>
              <a:rPr lang="en-US" sz="2000" smtClean="0"/>
              <a:t>   2 AS / i C </a:t>
            </a:r>
          </a:p>
          <a:p>
            <a:pPr>
              <a:buFont typeface="Arial" charset="0"/>
              <a:buNone/>
            </a:pPr>
            <a:r>
              <a:rPr lang="en-US" sz="2000" smtClean="0"/>
              <a:t> </a:t>
            </a:r>
          </a:p>
          <a:p>
            <a:pPr algn="just">
              <a:buFont typeface="Arial" charset="0"/>
              <a:buNone/>
            </a:pPr>
            <a:r>
              <a:rPr lang="en-US" sz="2000" smtClean="0"/>
              <a:t>There are four Variables, if increased demand ( A ) and ordering cost</a:t>
            </a:r>
          </a:p>
          <a:p>
            <a:pPr algn="just">
              <a:buFont typeface="Arial" charset="0"/>
              <a:buNone/>
            </a:pPr>
            <a:r>
              <a:rPr lang="en-US" sz="2000" smtClean="0"/>
              <a:t> increases, EOQ Increases and as Inventory carrying cost ( i ) &amp; unit cost ( C )</a:t>
            </a:r>
          </a:p>
          <a:p>
            <a:pPr algn="just">
              <a:buFont typeface="Arial" charset="0"/>
              <a:buNone/>
            </a:pPr>
            <a:r>
              <a:rPr lang="en-US" sz="2000" smtClean="0"/>
              <a:t> increases EOQ decrease.</a:t>
            </a:r>
          </a:p>
          <a:p>
            <a:pPr>
              <a:buFont typeface="Arial" charset="0"/>
              <a:buNone/>
            </a:pPr>
            <a:r>
              <a:rPr lang="en-US" sz="2000" smtClean="0"/>
              <a:t>   A  = depend upon market place and beyond control.</a:t>
            </a:r>
          </a:p>
          <a:p>
            <a:pPr>
              <a:buFont typeface="Arial" charset="0"/>
              <a:buNone/>
            </a:pPr>
            <a:r>
              <a:rPr lang="en-US" sz="2000" smtClean="0"/>
              <a:t>   i   = Inventory carrying cost is decide by the product itself and cost of money to the company beyond   </a:t>
            </a:r>
          </a:p>
          <a:p>
            <a:pPr>
              <a:buFont typeface="Arial" charset="0"/>
              <a:buNone/>
            </a:pPr>
            <a:r>
              <a:rPr lang="en-US" sz="2000" smtClean="0"/>
              <a:t>          the control of </a:t>
            </a:r>
          </a:p>
          <a:p>
            <a:pPr>
              <a:buFont typeface="Arial" charset="0"/>
              <a:buNone/>
            </a:pPr>
            <a:r>
              <a:rPr lang="en-US" sz="2000" smtClean="0"/>
              <a:t>  C  =  unit cost of purchased item or manufactured sub-assemblies, assemblies</a:t>
            </a:r>
          </a:p>
          <a:p>
            <a:pPr>
              <a:buFont typeface="Arial" charset="0"/>
              <a:buNone/>
            </a:pPr>
            <a:r>
              <a:rPr lang="en-US" sz="2000" smtClean="0"/>
              <a:t>  S  =  ordering cost is deal with setup only factor which can reduce the EOQ </a:t>
            </a:r>
          </a:p>
          <a:p>
            <a:pPr>
              <a:buFont typeface="Arial" charset="0"/>
              <a:buNone/>
            </a:pPr>
            <a:r>
              <a:rPr lang="en-US" sz="2000" b="1" i="1" u="sng" smtClean="0"/>
              <a:t>Numerical </a:t>
            </a:r>
          </a:p>
          <a:p>
            <a:pPr>
              <a:buFont typeface="Arial" charset="0"/>
              <a:buNone/>
            </a:pPr>
            <a:endParaRPr lang="en-US" sz="140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800" b="1" u="sng" smtClean="0"/>
              <a:t>MODEL 2 : EOQ for Lots :-</a:t>
            </a:r>
            <a:endParaRPr lang="en-US" sz="2800" b="1" smtClean="0"/>
          </a:p>
          <a:p>
            <a:pPr>
              <a:buFont typeface="Arial" charset="0"/>
              <a:buNone/>
            </a:pPr>
            <a:endParaRPr lang="en-US" sz="1400" smtClean="0"/>
          </a:p>
          <a:p>
            <a:pPr algn="just">
              <a:buFont typeface="Arial" charset="0"/>
              <a:buNone/>
            </a:pPr>
            <a:r>
              <a:rPr lang="en-US" sz="1400" smtClean="0"/>
              <a:t> If a product is produced at one stage, stored as an inventory, and then transmitted to the customers. In other </a:t>
            </a:r>
          </a:p>
          <a:p>
            <a:pPr algn="just">
              <a:buFont typeface="Arial" charset="0"/>
              <a:buNone/>
            </a:pPr>
            <a:r>
              <a:rPr lang="en-US" sz="1400" smtClean="0"/>
              <a:t>words, when the rate of flow of Inventory is greater than the demand rate, this model is most appropriate for </a:t>
            </a:r>
          </a:p>
          <a:p>
            <a:pPr algn="just">
              <a:buFont typeface="Arial" charset="0"/>
              <a:buNone/>
            </a:pPr>
            <a:r>
              <a:rPr lang="en-US" sz="1400" smtClean="0"/>
              <a:t>determining the size of Lots. </a:t>
            </a:r>
          </a:p>
          <a:p>
            <a:pPr>
              <a:buFont typeface="Arial" charset="0"/>
              <a:buNone/>
            </a:pPr>
            <a:r>
              <a:rPr lang="en-US" sz="1400" u="sng" smtClean="0"/>
              <a:t>Assumptions are : -</a:t>
            </a:r>
            <a:endParaRPr lang="en-US" sz="1400" smtClean="0"/>
          </a:p>
          <a:p>
            <a:pPr>
              <a:buFont typeface="Calibri" pitchFamily="34" charset="0"/>
              <a:buAutoNum type="arabicPeriod"/>
            </a:pPr>
            <a:r>
              <a:rPr lang="en-US" sz="1400" smtClean="0"/>
              <a:t>Annual demand, carrying cost, and ordering /pro amount cost for a material / product can be estimated.</a:t>
            </a:r>
          </a:p>
          <a:p>
            <a:pPr>
              <a:buFont typeface="Calibri" pitchFamily="34" charset="0"/>
              <a:buAutoNum type="arabicPeriod"/>
            </a:pPr>
            <a:r>
              <a:rPr lang="en-US" sz="1400" smtClean="0"/>
              <a:t>No safety stock is utilized, goods one supplied at a uniform rate( P ) and used at a uniform rate ( d )</a:t>
            </a:r>
          </a:p>
          <a:p>
            <a:pPr>
              <a:buFont typeface="Calibri" pitchFamily="34" charset="0"/>
              <a:buAutoNum type="arabicPeriod"/>
            </a:pPr>
            <a:r>
              <a:rPr lang="en-US" sz="1400" smtClean="0"/>
              <a:t>Goods one entirely used up when the next order begins to arrive.</a:t>
            </a:r>
          </a:p>
          <a:p>
            <a:pPr>
              <a:buFont typeface="Calibri" pitchFamily="34" charset="0"/>
              <a:buAutoNum type="arabicPeriod"/>
            </a:pPr>
            <a:r>
              <a:rPr lang="en-US" sz="1400" smtClean="0"/>
              <a:t>Stock out, customer responsibilities, and other cost have no effect.</a:t>
            </a:r>
          </a:p>
          <a:p>
            <a:pPr>
              <a:buFont typeface="Calibri" pitchFamily="34" charset="0"/>
              <a:buAutoNum type="arabicPeriod"/>
            </a:pPr>
            <a:r>
              <a:rPr lang="en-US" sz="1400" smtClean="0"/>
              <a:t>Quantity discount do not exist.</a:t>
            </a:r>
          </a:p>
          <a:p>
            <a:pPr>
              <a:buFont typeface="Calibri" pitchFamily="34" charset="0"/>
              <a:buAutoNum type="arabicPeriod"/>
            </a:pPr>
            <a:r>
              <a:rPr lang="en-US" sz="1400" smtClean="0"/>
              <a:t>Supply rate ( P ) is greater than usage rate ( d )</a:t>
            </a:r>
          </a:p>
          <a:p>
            <a:pPr>
              <a:buFont typeface="Arial" charset="0"/>
              <a:buNone/>
            </a:pPr>
            <a:r>
              <a:rPr lang="en-US" sz="1400" smtClean="0"/>
              <a:t>Let :- 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D = Annual demand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Q = Order quantity in units.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C = Annual carrying cost of one unit ( Rs./Unit/year )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S = Average cost of per order per year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d = Rate of which units used / consume from inventory ( units per time period)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P =rate of which units are supplied to Inventory.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Maximum Inventory Level = Inventory build up rate X period of delivery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Minimum Inventory level =  0 ( Zero )</a:t>
            </a:r>
          </a:p>
          <a:p>
            <a:pPr>
              <a:buFont typeface="Arial" charset="0"/>
              <a:buNone/>
            </a:pPr>
            <a:endParaRPr lang="en-US" sz="140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400" smtClean="0"/>
              <a:t>Hence :-                                                                             Q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Maximum Inventory Level   =  ( P – d ) X ------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                                                 P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     Maximum Inventory Level + Minimum Inventory Level</a:t>
            </a:r>
          </a:p>
          <a:p>
            <a:pPr>
              <a:buFont typeface="Arial" charset="0"/>
              <a:buNone/>
            </a:pPr>
            <a:r>
              <a:rPr lang="en-US" sz="1400" smtClean="0"/>
              <a:t>Average Inventory Level  =----------------------------------------------------------------------------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                                                   2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    ( P – d ) ( Q/P)    +0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=  ------------------------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                 2   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       ( P – d ) ( Q/P )   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 =   --------------------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                    2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    PQ – dQ                          Q        P – d </a:t>
            </a:r>
          </a:p>
          <a:p>
            <a:pPr>
              <a:buFont typeface="Arial" charset="0"/>
              <a:buNone/>
            </a:pPr>
            <a:r>
              <a:rPr lang="en-US" sz="1400" smtClean="0"/>
              <a:t>Average Inventory level   = ----------         =              -----   </a:t>
            </a:r>
            <a:r>
              <a:rPr lang="en-US" sz="1400" smtClean="0">
                <a:sym typeface="Symbol" pitchFamily="18" charset="2"/>
              </a:rPr>
              <a:t></a:t>
            </a:r>
            <a:r>
              <a:rPr lang="en-US" sz="1400" smtClean="0"/>
              <a:t> -------   </a:t>
            </a:r>
            <a:r>
              <a:rPr lang="en-US" sz="1400" smtClean="0">
                <a:sym typeface="Symbol" pitchFamily="18" charset="2"/>
              </a:rPr>
              <a:t></a:t>
            </a:r>
            <a:r>
              <a:rPr lang="en-US" sz="1400" smtClean="0"/>
              <a:t>  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        2P                                 2            P</a:t>
            </a:r>
          </a:p>
          <a:p>
            <a:pPr>
              <a:buFont typeface="Arial" charset="0"/>
              <a:buNone/>
            </a:pPr>
            <a:endParaRPr lang="en-US" sz="140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400" smtClean="0"/>
              <a:t>Annual carrying Cost  =  Average Inventory X carrying cost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Q           P – d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----    ( --------- )     X C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2             P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Annual Ordering cost = orders per year X ordering cost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D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-------  X S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Q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Total Annual stock cost = Annual carrying cost + annual ordering cost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Q           P – d                          D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=       ----    ( --------- )     X C    +     ------  X S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      2             P                               Q 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__________________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</a:t>
            </a:r>
            <a:r>
              <a:rPr lang="en-US" sz="1400" smtClean="0">
                <a:sym typeface="Symbol" pitchFamily="18" charset="2"/>
              </a:rPr>
              <a:t></a:t>
            </a:r>
            <a:r>
              <a:rPr lang="en-US" sz="1400" smtClean="0"/>
              <a:t>   2 D S               P</a:t>
            </a:r>
          </a:p>
          <a:p>
            <a:pPr>
              <a:buFont typeface="Arial" charset="0"/>
              <a:buNone/>
            </a:pPr>
            <a:r>
              <a:rPr lang="en-US" sz="1400" smtClean="0"/>
              <a:t>For  EOQ = Q =      ( -------- )    ( --------- )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C              P – d </a:t>
            </a:r>
          </a:p>
          <a:p>
            <a:endParaRPr lang="en-US" sz="140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Model : 2 ( EOQ For Lots </a:t>
            </a:r>
            <a:r>
              <a:rPr lang="en-US" sz="1800" b="1" smtClean="0"/>
              <a:t>)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pic>
        <p:nvPicPr>
          <p:cNvPr id="28675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19213" y="1825625"/>
            <a:ext cx="6505575" cy="3617913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Model : 3 ( EOQ with quantity discount )</a:t>
            </a: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pic>
        <p:nvPicPr>
          <p:cNvPr id="29699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1143000"/>
            <a:ext cx="6629400" cy="5029200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600" smtClean="0"/>
              <a:t>When material is purchased, supplier offer discount on order a certain size. The buyer must</a:t>
            </a:r>
          </a:p>
          <a:p>
            <a:pPr>
              <a:buFont typeface="Arial" charset="0"/>
              <a:buNone/>
            </a:pPr>
            <a:r>
              <a:rPr lang="en-US" sz="1600" smtClean="0"/>
              <a:t> decide whether to accept the discount. Before accepting must consider the relevant cost :-</a:t>
            </a:r>
          </a:p>
          <a:p>
            <a:pPr>
              <a:buFont typeface="Arial" charset="0"/>
              <a:buNone/>
            </a:pPr>
            <a:r>
              <a:rPr lang="en-US" sz="1600" smtClean="0"/>
              <a:t> ( a ) Purchase cost</a:t>
            </a:r>
          </a:p>
          <a:p>
            <a:pPr>
              <a:buFont typeface="Arial" charset="0"/>
              <a:buNone/>
            </a:pPr>
            <a:r>
              <a:rPr lang="en-US" sz="1600" smtClean="0"/>
              <a:t>(b  ) Ordering Cost</a:t>
            </a:r>
          </a:p>
          <a:p>
            <a:pPr>
              <a:buFont typeface="Arial" charset="0"/>
              <a:buNone/>
            </a:pPr>
            <a:r>
              <a:rPr lang="en-US" sz="1600" smtClean="0"/>
              <a:t>( c ) Carrying Cost</a:t>
            </a:r>
          </a:p>
          <a:p>
            <a:pPr>
              <a:buFont typeface="Arial" charset="0"/>
              <a:buNone/>
            </a:pPr>
            <a:endParaRPr lang="en-US" sz="1600" smtClean="0"/>
          </a:p>
          <a:p>
            <a:pPr>
              <a:buFont typeface="Arial" charset="0"/>
              <a:buNone/>
            </a:pPr>
            <a:r>
              <a:rPr lang="en-US" sz="1600" b="1" smtClean="0"/>
              <a:t>Example :</a:t>
            </a:r>
            <a:r>
              <a:rPr lang="en-US" sz="1600" smtClean="0"/>
              <a:t> -  An Item has an annual demand of 25,000 units, a unit cost is Rs. 10, an order preparation cost is Rs. 10, and a carrying cost of 20%.   It is ordered on the basis of EOQ. But the supplier has offered, a discount of 2% on order of Rs. 10,000 or more. Should the offer be accepted ?</a:t>
            </a:r>
          </a:p>
          <a:p>
            <a:pPr>
              <a:buFont typeface="Arial" charset="0"/>
              <a:buNone/>
            </a:pPr>
            <a:r>
              <a:rPr lang="en-US" sz="16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Solution :-                      _______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EOQ =    </a:t>
            </a:r>
            <a:r>
              <a:rPr lang="en-US" sz="1400" smtClean="0">
                <a:sym typeface="Symbol" pitchFamily="18" charset="2"/>
              </a:rPr>
              <a:t></a:t>
            </a:r>
            <a:r>
              <a:rPr lang="en-US" sz="1400" smtClean="0"/>
              <a:t>  2 A</a:t>
            </a:r>
            <a:r>
              <a:rPr lang="en-US" sz="1400" baseline="-25000" smtClean="0"/>
              <a:t>D</a:t>
            </a:r>
            <a:r>
              <a:rPr lang="en-US" sz="1400" smtClean="0"/>
              <a:t>S / i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        ____________ ____________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=   </a:t>
            </a:r>
            <a:r>
              <a:rPr lang="en-US" sz="1400" smtClean="0">
                <a:sym typeface="Symbol" pitchFamily="18" charset="2"/>
              </a:rPr>
              <a:t></a:t>
            </a:r>
            <a:r>
              <a:rPr lang="en-US" sz="1400" smtClean="0"/>
              <a:t>  2 X ( 25,000 X 10 ) X 10 / 0.2               As A</a:t>
            </a:r>
            <a:r>
              <a:rPr lang="en-US" sz="1400" baseline="-25000" smtClean="0"/>
              <a:t>D</a:t>
            </a:r>
            <a:r>
              <a:rPr lang="en-US" sz="1400" smtClean="0"/>
              <a:t>  = demand in value hence 25,000 X 10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              = Rs. 5,000/-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u="sng" smtClean="0"/>
              <a:t>As supplier offer discount on the value of Rs. 10,000 or more. Hence on discount </a:t>
            </a:r>
          </a:p>
          <a:p>
            <a:pPr>
              <a:buFont typeface="Arial" charset="0"/>
              <a:buNone/>
            </a:pPr>
            <a:r>
              <a:rPr lang="en-US" sz="1400" u="sng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EOQ =  10,000 X 2%    </a:t>
            </a:r>
          </a:p>
          <a:p>
            <a:pPr>
              <a:buFont typeface="Arial" charset="0"/>
              <a:buNone/>
            </a:pPr>
            <a:r>
              <a:rPr lang="en-US" sz="1400" smtClean="0"/>
              <a:t> </a:t>
            </a:r>
          </a:p>
          <a:p>
            <a:pPr>
              <a:buFont typeface="Arial" charset="0"/>
              <a:buNone/>
            </a:pPr>
            <a:r>
              <a:rPr lang="en-US" sz="1400" smtClean="0"/>
              <a:t>                 =   Rs. 9800/-</a:t>
            </a:r>
          </a:p>
          <a:p>
            <a:pPr>
              <a:buFont typeface="Arial" charset="0"/>
              <a:buNone/>
            </a:pPr>
            <a:endParaRPr lang="en-US" sz="140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u="sng" smtClean="0">
                <a:solidFill>
                  <a:srgbClr val="000000"/>
                </a:solidFill>
                <a:cs typeface="Times New Roman" pitchFamily="18" charset="0"/>
              </a:rPr>
              <a:t>What Is the Supply Chain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?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Also referred to as the logistics network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Suppliers, manufacturers, warehouses, distribution centers and retail outlets – “facilities”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en-US" sz="2400" smtClean="0"/>
              <a:t>and the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Raw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Work-in-process (WIP) inventory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Finished products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en-US" sz="2400" smtClean="0"/>
              <a:t>that flow between the facilities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800" smtClean="0"/>
              <a:t>To Find out the best offer, need to calculate purchase cost, ordering cost and carrying cost. Hence :</a:t>
            </a:r>
          </a:p>
          <a:p>
            <a:pPr>
              <a:buFont typeface="Arial" charset="0"/>
              <a:buNone/>
            </a:pPr>
            <a:endParaRPr lang="en-US" sz="180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397000"/>
          <a:ext cx="8153400" cy="5308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9175"/>
                <a:gridCol w="3057525"/>
                <a:gridCol w="2038350"/>
                <a:gridCol w="2038350"/>
              </a:tblGrid>
              <a:tr h="780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619375" algn="l"/>
                        </a:tabLs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Sr. No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Particulars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Discount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No discount</a:t>
                      </a:r>
                    </a:p>
                  </a:txBody>
                  <a:tcPr marL="68580" marR="68580" marT="0" marB="0"/>
                </a:tc>
              </a:tr>
              <a:tr h="780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Unit Price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Rs. 9.80/-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Rs. 10.00/-</a:t>
                      </a:r>
                    </a:p>
                  </a:txBody>
                  <a:tcPr marL="68580" marR="68580" marT="0" marB="0"/>
                </a:tc>
              </a:tr>
              <a:tr h="780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Lot Size ( As Calculated from EOQ 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Rs. 9800/-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Rs. 5,000/-</a:t>
                      </a:r>
                    </a:p>
                  </a:txBody>
                  <a:tcPr marL="68580" marR="68580" marT="0" marB="0"/>
                </a:tc>
              </a:tr>
              <a:tr h="780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Average Lot size ( Q/2 )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Rs. 9800/2 = Rs. 4900/-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Rs. 5000/2  = Rs. 2500/-</a:t>
                      </a:r>
                    </a:p>
                  </a:txBody>
                  <a:tcPr marL="68580" marR="68580" marT="0" marB="0"/>
                </a:tc>
              </a:tr>
              <a:tr h="21880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No. of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Orders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per Year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         Annual demand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   =  ----------------------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        Order qty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      25000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=  -------------     = 25.51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    (9800/10)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      25000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=  -------------     = 50/-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    (5000/10)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4114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600" smtClean="0"/>
              <a:t>( As order quantity calculated in value of Rs. Hence, EOQ is Divide by unit price to get value in units )</a:t>
            </a:r>
          </a:p>
          <a:p>
            <a:pPr>
              <a:buFont typeface="Arial" charset="0"/>
              <a:buNone/>
            </a:pPr>
            <a:r>
              <a:rPr lang="en-US" sz="1600" smtClean="0"/>
              <a:t> </a:t>
            </a:r>
          </a:p>
          <a:p>
            <a:pPr>
              <a:buFont typeface="Arial" charset="0"/>
              <a:buNone/>
            </a:pPr>
            <a:r>
              <a:rPr lang="en-US" sz="2000" b="1" u="sng" smtClean="0"/>
              <a:t>Now Calculated :-</a:t>
            </a:r>
          </a:p>
          <a:p>
            <a:pPr>
              <a:buFont typeface="Arial" charset="0"/>
              <a:buNone/>
            </a:pPr>
            <a:endParaRPr lang="en-US" sz="1600" smtClean="0"/>
          </a:p>
          <a:p>
            <a:pPr>
              <a:buFont typeface="Arial" charset="0"/>
              <a:buNone/>
            </a:pPr>
            <a:endParaRPr lang="en-US" sz="16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530350"/>
          <a:ext cx="8077200" cy="263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615"/>
                <a:gridCol w="2927985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Sr. No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Particulars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Discount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No discount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Purchase cost ( = demand X value per unit 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2,45,000/-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2,50,000/-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Ordering cost  ( A/Q X S 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255/-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250/-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Carrying Cost ( = Q/2 X C X </a:t>
                      </a:r>
                      <a:r>
                        <a:rPr lang="en-US" sz="1800" dirty="0" err="1"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 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No Need to multiply unit price, because value already calculated in Rs.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  =   4900 X 20%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  =   980/-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= 2500 X 205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19375" algn="l"/>
                        </a:tabLs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= 500/-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4419600"/>
            <a:ext cx="8153400" cy="2216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u="sng" dirty="0"/>
              <a:t>Total Value </a:t>
            </a:r>
            <a:r>
              <a:rPr lang="en-US" sz="1800" dirty="0"/>
              <a:t>:-   ( A ) Discounted = 2,45,500 + 255 + 980 =     2,46,735/-</a:t>
            </a:r>
          </a:p>
          <a:p>
            <a:pPr>
              <a:defRPr/>
            </a:pPr>
            <a:r>
              <a:rPr lang="en-US" sz="1800" dirty="0"/>
              <a:t>                         ( B ) No Discount = 2,50,000 + 250 + 500 =   2,50,750/-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b="1" u="sng" dirty="0"/>
              <a:t>From the above Solution :-</a:t>
            </a:r>
          </a:p>
          <a:p>
            <a:pPr>
              <a:defRPr/>
            </a:pPr>
            <a:endParaRPr lang="en-US" sz="18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There is saving in Purchase cost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Inventory carrying cost increase because large quantity ordered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Ordering Cost reduced, because few order placed with large quantity.</a:t>
            </a:r>
            <a:endParaRPr lang="en-US" sz="1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u="sng" smtClean="0">
                <a:solidFill>
                  <a:srgbClr val="000000"/>
                </a:solidFill>
                <a:cs typeface="Times New Roman" pitchFamily="18" charset="0"/>
              </a:rPr>
              <a:t>History of Supply Chain Management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Before 1960 Focus on </a:t>
            </a:r>
            <a:r>
              <a:rPr lang="en-US" sz="2400" u="sng" smtClean="0"/>
              <a:t>Mass Production </a:t>
            </a:r>
          </a:p>
          <a:p>
            <a:pPr eaLnBrk="1" hangingPunct="1"/>
            <a:r>
              <a:rPr lang="en-US" sz="2400" smtClean="0"/>
              <a:t>1960 - 1970 - Inventory Management Focus, MRP &amp; BOM  - Operations Planning     </a:t>
            </a:r>
            <a:r>
              <a:rPr lang="en-US" sz="2400" u="sng" smtClean="0"/>
              <a:t>Cost Control</a:t>
            </a:r>
            <a:endParaRPr lang="en-US" sz="2400" smtClean="0"/>
          </a:p>
          <a:p>
            <a:pPr eaLnBrk="1" hangingPunct="1"/>
            <a:r>
              <a:rPr lang="en-US" sz="2400" smtClean="0"/>
              <a:t>1980’s - MRPII, JIT - Materials Management, Logistics, </a:t>
            </a:r>
            <a:r>
              <a:rPr lang="en-US" sz="2400" u="sng" smtClean="0"/>
              <a:t>Cost Reduction </a:t>
            </a:r>
          </a:p>
          <a:p>
            <a:pPr eaLnBrk="1" hangingPunct="1"/>
            <a:r>
              <a:rPr lang="en-US" sz="2400" smtClean="0"/>
              <a:t>1990’s - SCM - ERP - “Integrated” Purchasing, Financials, Manufacturing, Order Entry </a:t>
            </a:r>
            <a:r>
              <a:rPr lang="en-US" sz="2400" u="sng" smtClean="0"/>
              <a:t>TQM</a:t>
            </a:r>
          </a:p>
          <a:p>
            <a:pPr eaLnBrk="1" hangingPunct="1"/>
            <a:r>
              <a:rPr lang="en-US" sz="2400" smtClean="0"/>
              <a:t>2000’s - Optimized “Value Network” with Real-Time Decision Support; Synchronized &amp; Collaborative Extended Network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The Supply Chain </a:t>
            </a:r>
            <a:r>
              <a:rPr lang="en-US" sz="2800" u="sng" smtClean="0">
                <a:solidFill>
                  <a:srgbClr val="000000"/>
                </a:solidFill>
                <a:cs typeface="Times New Roman" pitchFamily="18" charset="0"/>
              </a:rPr>
              <a:t>System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  <p:grpSp>
        <p:nvGrpSpPr>
          <p:cNvPr id="7171" name="Group 56"/>
          <p:cNvGrpSpPr>
            <a:grpSpLocks noGrp="1"/>
          </p:cNvGrpSpPr>
          <p:nvPr>
            <p:ph idx="1"/>
          </p:nvPr>
        </p:nvGrpSpPr>
        <p:grpSpPr bwMode="auto">
          <a:xfrm>
            <a:off x="457200" y="1295400"/>
            <a:ext cx="8648700" cy="5029200"/>
            <a:chOff x="288" y="736"/>
            <a:chExt cx="5186" cy="3562"/>
          </a:xfrm>
        </p:grpSpPr>
        <p:pic>
          <p:nvPicPr>
            <p:cNvPr id="7172" name="Picture 5" descr="C:\Documents and Settings\enash\Application Data\Microsoft\Media Catalog\Downloaded Clips\cl76\j029577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2256"/>
              <a:ext cx="528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3" name="Picture 6" descr="C:\Documents and Settings\enash\Application Data\Microsoft\Media Catalog\Downloaded Clips\cl2\bd06977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" y="3024"/>
              <a:ext cx="679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4" name="Picture 7" descr="C:\Documents and Settings\enash\Application Data\Microsoft\Media Catalog\Downloaded Clips\cl29\j0104966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12" y="2016"/>
              <a:ext cx="671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5" name="Picture 8" descr="C:\Documents and Settings\enash\Application Data\Microsoft\Media Catalog\Downloaded Clips\cl74\j0290393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104"/>
              <a:ext cx="715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6" name="Picture 9" descr="C:\Documents and Settings\enash\Application Data\Microsoft\Media Catalog\Downloaded Clips\cl81\j0324772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6" y="1344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7" name="Picture 10" descr="C:\Documents and Settings\enash\Application Data\Microsoft\Media Catalog\Downloaded Clips\cl7c\j0311312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20" y="3024"/>
              <a:ext cx="67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11" descr="C:\Documents and Settings\enash\Application Data\Microsoft\Media Catalog\Downloaded Clips\cl5e\j0237110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360" y="1344"/>
              <a:ext cx="720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12" descr="C:\Documents and Settings\enash\Application Data\Microsoft\Media Catalog\Downloaded Clips\cl5d\j0233037.wm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648" y="2016"/>
              <a:ext cx="357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13" descr="C:\Documents and Settings\enash\Application Data\Microsoft\Media Catalog\Downloaded Clips\cl72\j0286978.wmf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408" y="3168"/>
              <a:ext cx="725" cy="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4" descr="C:\Documents and Settings\enash\Application Data\Microsoft\Media Catalog\Downloaded Clips\cla1\j0404171.wmf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512" y="1200"/>
              <a:ext cx="699" cy="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2" name="Picture 15" descr="C:\Documents and Settings\enash\Application Data\Microsoft\Media Catalog\Downloaded Clips\cla1\j0403883.wmf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656" y="2352"/>
              <a:ext cx="567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3" name="Picture 16" descr="C:\Documents and Settings\enash\Application Data\Microsoft\Media Catalog\Downloaded Clips\cl70\j0280990.wm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608" y="3264"/>
              <a:ext cx="539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4" name="Line 17"/>
            <p:cNvSpPr>
              <a:spLocks noChangeShapeType="1"/>
            </p:cNvSpPr>
            <p:nvPr/>
          </p:nvSpPr>
          <p:spPr bwMode="auto">
            <a:xfrm flipV="1">
              <a:off x="960" y="1392"/>
              <a:ext cx="91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8"/>
            <p:cNvSpPr>
              <a:spLocks noChangeShapeType="1"/>
            </p:cNvSpPr>
            <p:nvPr/>
          </p:nvSpPr>
          <p:spPr bwMode="auto">
            <a:xfrm>
              <a:off x="960" y="1632"/>
              <a:ext cx="120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9"/>
            <p:cNvSpPr>
              <a:spLocks noChangeShapeType="1"/>
            </p:cNvSpPr>
            <p:nvPr/>
          </p:nvSpPr>
          <p:spPr bwMode="auto">
            <a:xfrm>
              <a:off x="960" y="1680"/>
              <a:ext cx="1008" cy="1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20"/>
            <p:cNvSpPr>
              <a:spLocks noChangeShapeType="1"/>
            </p:cNvSpPr>
            <p:nvPr/>
          </p:nvSpPr>
          <p:spPr bwMode="auto">
            <a:xfrm flipV="1">
              <a:off x="1248" y="1632"/>
              <a:ext cx="768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1"/>
            <p:cNvSpPr>
              <a:spLocks noChangeShapeType="1"/>
            </p:cNvSpPr>
            <p:nvPr/>
          </p:nvSpPr>
          <p:spPr bwMode="auto">
            <a:xfrm>
              <a:off x="1344" y="2592"/>
              <a:ext cx="672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2"/>
            <p:cNvSpPr>
              <a:spLocks noChangeShapeType="1"/>
            </p:cNvSpPr>
            <p:nvPr/>
          </p:nvSpPr>
          <p:spPr bwMode="auto">
            <a:xfrm flipV="1">
              <a:off x="1104" y="1680"/>
              <a:ext cx="1008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3"/>
            <p:cNvSpPr>
              <a:spLocks noChangeShapeType="1"/>
            </p:cNvSpPr>
            <p:nvPr/>
          </p:nvSpPr>
          <p:spPr bwMode="auto">
            <a:xfrm flipV="1">
              <a:off x="1104" y="2448"/>
              <a:ext cx="1008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24"/>
            <p:cNvSpPr>
              <a:spLocks noChangeShapeType="1"/>
            </p:cNvSpPr>
            <p:nvPr/>
          </p:nvSpPr>
          <p:spPr bwMode="auto">
            <a:xfrm>
              <a:off x="1104" y="3216"/>
              <a:ext cx="912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5"/>
            <p:cNvSpPr>
              <a:spLocks noChangeShapeType="1"/>
            </p:cNvSpPr>
            <p:nvPr/>
          </p:nvSpPr>
          <p:spPr bwMode="auto">
            <a:xfrm>
              <a:off x="2640" y="1440"/>
              <a:ext cx="672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6"/>
            <p:cNvSpPr>
              <a:spLocks noChangeShapeType="1"/>
            </p:cNvSpPr>
            <p:nvPr/>
          </p:nvSpPr>
          <p:spPr bwMode="auto">
            <a:xfrm>
              <a:off x="2640" y="1488"/>
              <a:ext cx="912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7"/>
            <p:cNvSpPr>
              <a:spLocks noChangeShapeType="1"/>
            </p:cNvSpPr>
            <p:nvPr/>
          </p:nvSpPr>
          <p:spPr bwMode="auto">
            <a:xfrm>
              <a:off x="2640" y="1536"/>
              <a:ext cx="816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8"/>
            <p:cNvSpPr>
              <a:spLocks noChangeShapeType="1"/>
            </p:cNvSpPr>
            <p:nvPr/>
          </p:nvSpPr>
          <p:spPr bwMode="auto">
            <a:xfrm flipV="1">
              <a:off x="2640" y="1536"/>
              <a:ext cx="62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9"/>
            <p:cNvSpPr>
              <a:spLocks noChangeShapeType="1"/>
            </p:cNvSpPr>
            <p:nvPr/>
          </p:nvSpPr>
          <p:spPr bwMode="auto">
            <a:xfrm>
              <a:off x="2880" y="2400"/>
              <a:ext cx="672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30"/>
            <p:cNvSpPr>
              <a:spLocks noChangeShapeType="1"/>
            </p:cNvSpPr>
            <p:nvPr/>
          </p:nvSpPr>
          <p:spPr bwMode="auto">
            <a:xfrm>
              <a:off x="2784" y="2448"/>
              <a:ext cx="576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1"/>
            <p:cNvSpPr>
              <a:spLocks noChangeShapeType="1"/>
            </p:cNvSpPr>
            <p:nvPr/>
          </p:nvSpPr>
          <p:spPr bwMode="auto">
            <a:xfrm flipV="1">
              <a:off x="2592" y="2160"/>
              <a:ext cx="96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32"/>
            <p:cNvSpPr>
              <a:spLocks noChangeShapeType="1"/>
            </p:cNvSpPr>
            <p:nvPr/>
          </p:nvSpPr>
          <p:spPr bwMode="auto">
            <a:xfrm>
              <a:off x="2592" y="3120"/>
              <a:ext cx="72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33"/>
            <p:cNvSpPr>
              <a:spLocks noChangeShapeType="1"/>
            </p:cNvSpPr>
            <p:nvPr/>
          </p:nvSpPr>
          <p:spPr bwMode="auto">
            <a:xfrm>
              <a:off x="4080" y="1536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34"/>
            <p:cNvSpPr>
              <a:spLocks noChangeShapeType="1"/>
            </p:cNvSpPr>
            <p:nvPr/>
          </p:nvSpPr>
          <p:spPr bwMode="auto">
            <a:xfrm>
              <a:off x="4080" y="1584"/>
              <a:ext cx="576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35"/>
            <p:cNvSpPr>
              <a:spLocks noChangeShapeType="1"/>
            </p:cNvSpPr>
            <p:nvPr/>
          </p:nvSpPr>
          <p:spPr bwMode="auto">
            <a:xfrm>
              <a:off x="4080" y="1632"/>
              <a:ext cx="624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36"/>
            <p:cNvSpPr>
              <a:spLocks noChangeShapeType="1"/>
            </p:cNvSpPr>
            <p:nvPr/>
          </p:nvSpPr>
          <p:spPr bwMode="auto">
            <a:xfrm flipV="1">
              <a:off x="4032" y="1776"/>
              <a:ext cx="48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37"/>
            <p:cNvSpPr>
              <a:spLocks noChangeShapeType="1"/>
            </p:cNvSpPr>
            <p:nvPr/>
          </p:nvSpPr>
          <p:spPr bwMode="auto">
            <a:xfrm>
              <a:off x="4032" y="2400"/>
              <a:ext cx="57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38"/>
            <p:cNvSpPr>
              <a:spLocks noChangeShapeType="1"/>
            </p:cNvSpPr>
            <p:nvPr/>
          </p:nvSpPr>
          <p:spPr bwMode="auto">
            <a:xfrm flipV="1">
              <a:off x="4080" y="2736"/>
              <a:ext cx="52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9"/>
            <p:cNvSpPr>
              <a:spLocks noChangeShapeType="1"/>
            </p:cNvSpPr>
            <p:nvPr/>
          </p:nvSpPr>
          <p:spPr bwMode="auto">
            <a:xfrm>
              <a:off x="4128" y="3360"/>
              <a:ext cx="52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Text Box 40"/>
            <p:cNvSpPr txBox="1">
              <a:spLocks noChangeArrowheads="1"/>
            </p:cNvSpPr>
            <p:nvPr/>
          </p:nvSpPr>
          <p:spPr bwMode="auto">
            <a:xfrm>
              <a:off x="336" y="736"/>
              <a:ext cx="860" cy="34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/>
                <a:t>Suppliers</a:t>
              </a:r>
            </a:p>
          </p:txBody>
        </p:sp>
        <p:sp>
          <p:nvSpPr>
            <p:cNvPr id="7208" name="Text Box 41"/>
            <p:cNvSpPr txBox="1">
              <a:spLocks noChangeArrowheads="1"/>
            </p:cNvSpPr>
            <p:nvPr/>
          </p:nvSpPr>
          <p:spPr bwMode="auto">
            <a:xfrm>
              <a:off x="1613" y="736"/>
              <a:ext cx="1296" cy="34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/>
                <a:t>Manufacturers</a:t>
              </a:r>
            </a:p>
          </p:txBody>
        </p:sp>
        <p:sp>
          <p:nvSpPr>
            <p:cNvPr id="7209" name="Text Box 42"/>
            <p:cNvSpPr txBox="1">
              <a:spLocks noChangeArrowheads="1"/>
            </p:cNvSpPr>
            <p:nvPr/>
          </p:nvSpPr>
          <p:spPr bwMode="auto">
            <a:xfrm>
              <a:off x="2938" y="736"/>
              <a:ext cx="1736" cy="6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/>
                <a:t>Warehouses</a:t>
              </a:r>
              <a:r>
                <a:rPr lang="en-US" sz="1200" b="1"/>
                <a:t> </a:t>
              </a:r>
              <a:r>
                <a:rPr lang="en-US" b="1"/>
                <a:t>&amp;</a:t>
              </a:r>
            </a:p>
            <a:p>
              <a:pPr algn="ctr" eaLnBrk="0" hangingPunct="0"/>
              <a:r>
                <a:rPr lang="en-US" b="1"/>
                <a:t>Distribution Centers</a:t>
              </a:r>
            </a:p>
          </p:txBody>
        </p:sp>
        <p:sp>
          <p:nvSpPr>
            <p:cNvPr id="7210" name="Text Box 43"/>
            <p:cNvSpPr txBox="1">
              <a:spLocks noChangeArrowheads="1"/>
            </p:cNvSpPr>
            <p:nvPr/>
          </p:nvSpPr>
          <p:spPr bwMode="auto">
            <a:xfrm>
              <a:off x="4512" y="736"/>
              <a:ext cx="962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/>
                <a:t>Customers</a:t>
              </a:r>
            </a:p>
          </p:txBody>
        </p:sp>
        <p:sp>
          <p:nvSpPr>
            <p:cNvPr id="45" name="Text Box 44"/>
            <p:cNvSpPr txBox="1">
              <a:spLocks noChangeArrowheads="1"/>
            </p:cNvSpPr>
            <p:nvPr/>
          </p:nvSpPr>
          <p:spPr bwMode="auto">
            <a:xfrm>
              <a:off x="288" y="3856"/>
              <a:ext cx="922" cy="2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chemeClr val="bg2">
                      <a:lumMod val="10000"/>
                    </a:schemeClr>
                  </a:solidFill>
                  <a:cs typeface="+mn-cs"/>
                </a:rPr>
                <a:t>Material Costs</a:t>
              </a:r>
            </a:p>
          </p:txBody>
        </p:sp>
        <p:sp>
          <p:nvSpPr>
            <p:cNvPr id="7212" name="Text Box 45"/>
            <p:cNvSpPr txBox="1">
              <a:spLocks noChangeArrowheads="1"/>
            </p:cNvSpPr>
            <p:nvPr/>
          </p:nvSpPr>
          <p:spPr bwMode="auto">
            <a:xfrm>
              <a:off x="1240" y="3620"/>
              <a:ext cx="921" cy="45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/>
                <a:t>Transportation</a:t>
              </a:r>
            </a:p>
            <a:p>
              <a:pPr algn="ctr" eaLnBrk="0" hangingPunct="0"/>
              <a:r>
                <a:rPr lang="en-US" sz="1800"/>
                <a:t>Costs</a:t>
              </a:r>
            </a:p>
          </p:txBody>
        </p:sp>
        <p:sp>
          <p:nvSpPr>
            <p:cNvPr id="7213" name="Text Box 46"/>
            <p:cNvSpPr txBox="1">
              <a:spLocks noChangeArrowheads="1"/>
            </p:cNvSpPr>
            <p:nvPr/>
          </p:nvSpPr>
          <p:spPr bwMode="auto">
            <a:xfrm>
              <a:off x="2640" y="3648"/>
              <a:ext cx="921" cy="45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/>
                <a:t>Transportation</a:t>
              </a:r>
            </a:p>
            <a:p>
              <a:pPr algn="ctr" eaLnBrk="0" hangingPunct="0"/>
              <a:r>
                <a:rPr lang="en-US" sz="1800"/>
                <a:t>Costs</a:t>
              </a:r>
            </a:p>
          </p:txBody>
        </p:sp>
        <p:sp>
          <p:nvSpPr>
            <p:cNvPr id="7214" name="Text Box 47"/>
            <p:cNvSpPr txBox="1">
              <a:spLocks noChangeArrowheads="1"/>
            </p:cNvSpPr>
            <p:nvPr/>
          </p:nvSpPr>
          <p:spPr bwMode="auto">
            <a:xfrm>
              <a:off x="3984" y="3840"/>
              <a:ext cx="921" cy="45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/>
                <a:t>Transportation</a:t>
              </a:r>
            </a:p>
            <a:p>
              <a:pPr algn="ctr" eaLnBrk="0" hangingPunct="0"/>
              <a:r>
                <a:rPr lang="en-US" sz="1800"/>
                <a:t>Costs</a:t>
              </a:r>
            </a:p>
          </p:txBody>
        </p:sp>
        <p:sp>
          <p:nvSpPr>
            <p:cNvPr id="7215" name="Text Box 48"/>
            <p:cNvSpPr txBox="1">
              <a:spLocks noChangeArrowheads="1"/>
            </p:cNvSpPr>
            <p:nvPr/>
          </p:nvSpPr>
          <p:spPr bwMode="auto">
            <a:xfrm>
              <a:off x="3264" y="3984"/>
              <a:ext cx="991" cy="2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/>
                <a:t>Inventory Costs</a:t>
              </a:r>
            </a:p>
          </p:txBody>
        </p:sp>
        <p:sp>
          <p:nvSpPr>
            <p:cNvPr id="7216" name="Text Box 49"/>
            <p:cNvSpPr txBox="1">
              <a:spLocks noChangeArrowheads="1"/>
            </p:cNvSpPr>
            <p:nvPr/>
          </p:nvSpPr>
          <p:spPr bwMode="auto">
            <a:xfrm>
              <a:off x="1824" y="3984"/>
              <a:ext cx="1264" cy="26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/>
                <a:t>Manufacturing</a:t>
              </a:r>
              <a:r>
                <a:rPr lang="en-US" sz="1200"/>
                <a:t> </a:t>
              </a:r>
              <a:r>
                <a:rPr lang="en-US" sz="1800"/>
                <a:t>Costs</a:t>
              </a:r>
            </a:p>
          </p:txBody>
        </p:sp>
        <p:sp>
          <p:nvSpPr>
            <p:cNvPr id="7217" name="Line 50"/>
            <p:cNvSpPr>
              <a:spLocks noChangeShapeType="1"/>
            </p:cNvSpPr>
            <p:nvPr/>
          </p:nvSpPr>
          <p:spPr bwMode="auto">
            <a:xfrm flipV="1">
              <a:off x="624" y="350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Line 51"/>
            <p:cNvSpPr>
              <a:spLocks noChangeShapeType="1"/>
            </p:cNvSpPr>
            <p:nvPr/>
          </p:nvSpPr>
          <p:spPr bwMode="auto">
            <a:xfrm flipV="1">
              <a:off x="1584" y="336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Line 52"/>
            <p:cNvSpPr>
              <a:spLocks noChangeShapeType="1"/>
            </p:cNvSpPr>
            <p:nvPr/>
          </p:nvSpPr>
          <p:spPr bwMode="auto">
            <a:xfrm flipV="1">
              <a:off x="2304" y="37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Line 53"/>
            <p:cNvSpPr>
              <a:spLocks noChangeShapeType="1"/>
            </p:cNvSpPr>
            <p:nvPr/>
          </p:nvSpPr>
          <p:spPr bwMode="auto">
            <a:xfrm flipV="1">
              <a:off x="2928" y="326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54"/>
            <p:cNvSpPr>
              <a:spLocks noChangeShapeType="1"/>
            </p:cNvSpPr>
            <p:nvPr/>
          </p:nvSpPr>
          <p:spPr bwMode="auto">
            <a:xfrm flipV="1">
              <a:off x="3696" y="369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Line 55"/>
            <p:cNvSpPr>
              <a:spLocks noChangeShapeType="1"/>
            </p:cNvSpPr>
            <p:nvPr/>
          </p:nvSpPr>
          <p:spPr bwMode="auto">
            <a:xfrm flipV="1">
              <a:off x="4368" y="340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The Supply Chain – Another View</a:t>
            </a:r>
          </a:p>
        </p:txBody>
      </p:sp>
      <p:sp>
        <p:nvSpPr>
          <p:cNvPr id="7" name="AutoShape 55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1447800" cy="1143000"/>
          </a:xfrm>
          <a:prstGeom prst="homePlate">
            <a:avLst>
              <a:gd name="adj" fmla="val 38636"/>
            </a:avLst>
          </a:prstGeom>
          <a:solidFill>
            <a:srgbClr val="00CC99"/>
          </a:solidFill>
          <a:ln w="12700">
            <a:solidFill>
              <a:srgbClr val="000000"/>
            </a:solidFill>
            <a:headEnd type="none" w="sm" len="sm"/>
            <a:tailEnd type="none" w="sm" len="sm"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rtlCol="0" anchor="ctr">
            <a:norm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800" b="1" kern="0" dirty="0" smtClean="0">
                <a:solidFill>
                  <a:srgbClr val="FFFFFF"/>
                </a:solidFill>
              </a:rPr>
              <a:t>Plan</a:t>
            </a:r>
          </a:p>
        </p:txBody>
      </p:sp>
      <p:sp>
        <p:nvSpPr>
          <p:cNvPr id="8" name="AutoShape 55"/>
          <p:cNvSpPr txBox="1">
            <a:spLocks noChangeArrowheads="1"/>
          </p:cNvSpPr>
          <p:nvPr/>
        </p:nvSpPr>
        <p:spPr bwMode="auto">
          <a:xfrm>
            <a:off x="2057400" y="1600200"/>
            <a:ext cx="1295400" cy="1143000"/>
          </a:xfrm>
          <a:prstGeom prst="homePlate">
            <a:avLst>
              <a:gd name="adj" fmla="val 38636"/>
            </a:avLst>
          </a:prstGeom>
          <a:solidFill>
            <a:srgbClr val="00CC99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norm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rgbClr val="FFFFFF"/>
                </a:solidFill>
                <a:latin typeface="+mn-lt"/>
                <a:cs typeface="+mn-cs"/>
              </a:rPr>
              <a:t>Source</a:t>
            </a:r>
          </a:p>
        </p:txBody>
      </p:sp>
      <p:sp>
        <p:nvSpPr>
          <p:cNvPr id="9" name="AutoShape 55"/>
          <p:cNvSpPr txBox="1">
            <a:spLocks noChangeArrowheads="1"/>
          </p:cNvSpPr>
          <p:nvPr/>
        </p:nvSpPr>
        <p:spPr bwMode="auto">
          <a:xfrm>
            <a:off x="7467600" y="1600200"/>
            <a:ext cx="1524000" cy="1143000"/>
          </a:xfrm>
          <a:prstGeom prst="homePlate">
            <a:avLst>
              <a:gd name="adj" fmla="val 38636"/>
            </a:avLst>
          </a:prstGeom>
          <a:solidFill>
            <a:srgbClr val="00CC99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norm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rgbClr val="FFFFFF"/>
                </a:solidFill>
                <a:latin typeface="+mn-lt"/>
                <a:cs typeface="+mn-cs"/>
              </a:rPr>
              <a:t>Buy</a:t>
            </a:r>
          </a:p>
        </p:txBody>
      </p:sp>
      <p:sp>
        <p:nvSpPr>
          <p:cNvPr id="10" name="AutoShape 55"/>
          <p:cNvSpPr txBox="1">
            <a:spLocks noChangeArrowheads="1"/>
          </p:cNvSpPr>
          <p:nvPr/>
        </p:nvSpPr>
        <p:spPr bwMode="auto">
          <a:xfrm>
            <a:off x="5867400" y="1676400"/>
            <a:ext cx="1524000" cy="1143000"/>
          </a:xfrm>
          <a:prstGeom prst="homePlate">
            <a:avLst>
              <a:gd name="adj" fmla="val 38636"/>
            </a:avLst>
          </a:prstGeom>
          <a:solidFill>
            <a:srgbClr val="00CC99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norm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rgbClr val="FFFFFF"/>
                </a:solidFill>
                <a:latin typeface="+mn-lt"/>
                <a:cs typeface="+mn-cs"/>
              </a:rPr>
              <a:t>Deliver</a:t>
            </a:r>
          </a:p>
        </p:txBody>
      </p:sp>
      <p:sp>
        <p:nvSpPr>
          <p:cNvPr id="11" name="AutoShape 55"/>
          <p:cNvSpPr txBox="1">
            <a:spLocks noChangeArrowheads="1"/>
          </p:cNvSpPr>
          <p:nvPr/>
        </p:nvSpPr>
        <p:spPr bwMode="auto">
          <a:xfrm>
            <a:off x="4343400" y="1676400"/>
            <a:ext cx="1219200" cy="1143000"/>
          </a:xfrm>
          <a:prstGeom prst="homePlate">
            <a:avLst>
              <a:gd name="adj" fmla="val 38636"/>
            </a:avLst>
          </a:prstGeom>
          <a:solidFill>
            <a:srgbClr val="00CC99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>
            <a:norm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rgbClr val="FFFFFF"/>
                </a:solidFill>
                <a:latin typeface="+mn-lt"/>
                <a:cs typeface="+mn-cs"/>
              </a:rPr>
              <a:t>Make</a:t>
            </a:r>
          </a:p>
        </p:txBody>
      </p:sp>
      <p:grpSp>
        <p:nvGrpSpPr>
          <p:cNvPr id="8200" name="Group 54"/>
          <p:cNvGrpSpPr>
            <a:grpSpLocks/>
          </p:cNvGrpSpPr>
          <p:nvPr/>
        </p:nvGrpSpPr>
        <p:grpSpPr bwMode="auto">
          <a:xfrm>
            <a:off x="1905000" y="2971800"/>
            <a:ext cx="6548438" cy="3406775"/>
            <a:chOff x="281" y="736"/>
            <a:chExt cx="4942" cy="3585"/>
          </a:xfrm>
        </p:grpSpPr>
        <p:pic>
          <p:nvPicPr>
            <p:cNvPr id="8201" name="Picture 3" descr="C:\Documents and Settings\enash\Application Data\Microsoft\Media Catalog\Downloaded Clips\cl76\j0295770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2256"/>
              <a:ext cx="528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2" name="Picture 4" descr="C:\Documents and Settings\enash\Application Data\Microsoft\Media Catalog\Downloaded Clips\cl2\bd06977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4" y="3024"/>
              <a:ext cx="679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5" descr="C:\Documents and Settings\enash\Application Data\Microsoft\Media Catalog\Downloaded Clips\cl29\j0104966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12" y="2016"/>
              <a:ext cx="671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4" name="Picture 6" descr="C:\Documents and Settings\enash\Application Data\Microsoft\Media Catalog\Downloaded Clips\cl74\j0290393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0" y="1104"/>
              <a:ext cx="715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7" descr="C:\Documents and Settings\enash\Application Data\Microsoft\Media Catalog\Downloaded Clips\cl81\j0324772.wmf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6" y="1344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6" name="Picture 8" descr="C:\Documents and Settings\enash\Application Data\Microsoft\Media Catalog\Downloaded Clips\cl7c\j0311312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20" y="3024"/>
              <a:ext cx="67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7" name="Picture 9" descr="C:\Documents and Settings\enash\Application Data\Microsoft\Media Catalog\Downloaded Clips\cl5e\j0237110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360" y="1344"/>
              <a:ext cx="720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8" name="Picture 10" descr="C:\Documents and Settings\enash\Application Data\Microsoft\Media Catalog\Downloaded Clips\cl5d\j0233037.wm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648" y="2016"/>
              <a:ext cx="357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9" name="Picture 11" descr="C:\Documents and Settings\enash\Application Data\Microsoft\Media Catalog\Downloaded Clips\cl72\j0286978.wmf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408" y="3168"/>
              <a:ext cx="725" cy="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0" name="Picture 12" descr="C:\Documents and Settings\enash\Application Data\Microsoft\Media Catalog\Downloaded Clips\cla1\j0404171.wmf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512" y="1200"/>
              <a:ext cx="699" cy="7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1" name="Picture 13" descr="C:\Documents and Settings\enash\Application Data\Microsoft\Media Catalog\Downloaded Clips\cla1\j0403883.wmf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656" y="2352"/>
              <a:ext cx="567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2" name="Picture 14" descr="C:\Documents and Settings\enash\Application Data\Microsoft\Media Catalog\Downloaded Clips\cl70\j0280990.wm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608" y="3264"/>
              <a:ext cx="539" cy="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3" name="Line 15"/>
            <p:cNvSpPr>
              <a:spLocks noChangeShapeType="1"/>
            </p:cNvSpPr>
            <p:nvPr/>
          </p:nvSpPr>
          <p:spPr bwMode="auto">
            <a:xfrm flipV="1">
              <a:off x="960" y="1392"/>
              <a:ext cx="91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16"/>
            <p:cNvSpPr>
              <a:spLocks noChangeShapeType="1"/>
            </p:cNvSpPr>
            <p:nvPr/>
          </p:nvSpPr>
          <p:spPr bwMode="auto">
            <a:xfrm>
              <a:off x="960" y="1632"/>
              <a:ext cx="120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17"/>
            <p:cNvSpPr>
              <a:spLocks noChangeShapeType="1"/>
            </p:cNvSpPr>
            <p:nvPr/>
          </p:nvSpPr>
          <p:spPr bwMode="auto">
            <a:xfrm>
              <a:off x="960" y="1680"/>
              <a:ext cx="1008" cy="12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18"/>
            <p:cNvSpPr>
              <a:spLocks noChangeShapeType="1"/>
            </p:cNvSpPr>
            <p:nvPr/>
          </p:nvSpPr>
          <p:spPr bwMode="auto">
            <a:xfrm flipV="1">
              <a:off x="1248" y="1632"/>
              <a:ext cx="768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19"/>
            <p:cNvSpPr>
              <a:spLocks noChangeShapeType="1"/>
            </p:cNvSpPr>
            <p:nvPr/>
          </p:nvSpPr>
          <p:spPr bwMode="auto">
            <a:xfrm>
              <a:off x="1344" y="2592"/>
              <a:ext cx="672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20"/>
            <p:cNvSpPr>
              <a:spLocks noChangeShapeType="1"/>
            </p:cNvSpPr>
            <p:nvPr/>
          </p:nvSpPr>
          <p:spPr bwMode="auto">
            <a:xfrm flipV="1">
              <a:off x="1104" y="1680"/>
              <a:ext cx="1008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1"/>
            <p:cNvSpPr>
              <a:spLocks noChangeShapeType="1"/>
            </p:cNvSpPr>
            <p:nvPr/>
          </p:nvSpPr>
          <p:spPr bwMode="auto">
            <a:xfrm flipV="1">
              <a:off x="1104" y="2448"/>
              <a:ext cx="1008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22"/>
            <p:cNvSpPr>
              <a:spLocks noChangeShapeType="1"/>
            </p:cNvSpPr>
            <p:nvPr/>
          </p:nvSpPr>
          <p:spPr bwMode="auto">
            <a:xfrm>
              <a:off x="1104" y="3216"/>
              <a:ext cx="912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3"/>
            <p:cNvSpPr>
              <a:spLocks noChangeShapeType="1"/>
            </p:cNvSpPr>
            <p:nvPr/>
          </p:nvSpPr>
          <p:spPr bwMode="auto">
            <a:xfrm>
              <a:off x="2640" y="1440"/>
              <a:ext cx="672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24"/>
            <p:cNvSpPr>
              <a:spLocks noChangeShapeType="1"/>
            </p:cNvSpPr>
            <p:nvPr/>
          </p:nvSpPr>
          <p:spPr bwMode="auto">
            <a:xfrm>
              <a:off x="2640" y="1488"/>
              <a:ext cx="912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25"/>
            <p:cNvSpPr>
              <a:spLocks noChangeShapeType="1"/>
            </p:cNvSpPr>
            <p:nvPr/>
          </p:nvSpPr>
          <p:spPr bwMode="auto">
            <a:xfrm>
              <a:off x="2640" y="1536"/>
              <a:ext cx="816" cy="16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26"/>
            <p:cNvSpPr>
              <a:spLocks noChangeShapeType="1"/>
            </p:cNvSpPr>
            <p:nvPr/>
          </p:nvSpPr>
          <p:spPr bwMode="auto">
            <a:xfrm flipV="1">
              <a:off x="2640" y="1536"/>
              <a:ext cx="624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27"/>
            <p:cNvSpPr>
              <a:spLocks noChangeShapeType="1"/>
            </p:cNvSpPr>
            <p:nvPr/>
          </p:nvSpPr>
          <p:spPr bwMode="auto">
            <a:xfrm>
              <a:off x="2880" y="2400"/>
              <a:ext cx="672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28"/>
            <p:cNvSpPr>
              <a:spLocks noChangeShapeType="1"/>
            </p:cNvSpPr>
            <p:nvPr/>
          </p:nvSpPr>
          <p:spPr bwMode="auto">
            <a:xfrm>
              <a:off x="2784" y="2448"/>
              <a:ext cx="576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29"/>
            <p:cNvSpPr>
              <a:spLocks noChangeShapeType="1"/>
            </p:cNvSpPr>
            <p:nvPr/>
          </p:nvSpPr>
          <p:spPr bwMode="auto">
            <a:xfrm flipV="1">
              <a:off x="2592" y="2160"/>
              <a:ext cx="960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30"/>
            <p:cNvSpPr>
              <a:spLocks noChangeShapeType="1"/>
            </p:cNvSpPr>
            <p:nvPr/>
          </p:nvSpPr>
          <p:spPr bwMode="auto">
            <a:xfrm>
              <a:off x="2592" y="3120"/>
              <a:ext cx="72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31"/>
            <p:cNvSpPr>
              <a:spLocks noChangeShapeType="1"/>
            </p:cNvSpPr>
            <p:nvPr/>
          </p:nvSpPr>
          <p:spPr bwMode="auto">
            <a:xfrm>
              <a:off x="4080" y="1536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32"/>
            <p:cNvSpPr>
              <a:spLocks noChangeShapeType="1"/>
            </p:cNvSpPr>
            <p:nvPr/>
          </p:nvSpPr>
          <p:spPr bwMode="auto">
            <a:xfrm>
              <a:off x="4080" y="1584"/>
              <a:ext cx="576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33"/>
            <p:cNvSpPr>
              <a:spLocks noChangeShapeType="1"/>
            </p:cNvSpPr>
            <p:nvPr/>
          </p:nvSpPr>
          <p:spPr bwMode="auto">
            <a:xfrm>
              <a:off x="4080" y="1632"/>
              <a:ext cx="624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34"/>
            <p:cNvSpPr>
              <a:spLocks noChangeShapeType="1"/>
            </p:cNvSpPr>
            <p:nvPr/>
          </p:nvSpPr>
          <p:spPr bwMode="auto">
            <a:xfrm flipV="1">
              <a:off x="4032" y="1776"/>
              <a:ext cx="48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35"/>
            <p:cNvSpPr>
              <a:spLocks noChangeShapeType="1"/>
            </p:cNvSpPr>
            <p:nvPr/>
          </p:nvSpPr>
          <p:spPr bwMode="auto">
            <a:xfrm>
              <a:off x="4032" y="2400"/>
              <a:ext cx="57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36"/>
            <p:cNvSpPr>
              <a:spLocks noChangeShapeType="1"/>
            </p:cNvSpPr>
            <p:nvPr/>
          </p:nvSpPr>
          <p:spPr bwMode="auto">
            <a:xfrm flipV="1">
              <a:off x="4080" y="2736"/>
              <a:ext cx="52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37"/>
            <p:cNvSpPr>
              <a:spLocks noChangeShapeType="1"/>
            </p:cNvSpPr>
            <p:nvPr/>
          </p:nvSpPr>
          <p:spPr bwMode="auto">
            <a:xfrm>
              <a:off x="4128" y="3360"/>
              <a:ext cx="52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Text Box 38"/>
            <p:cNvSpPr txBox="1">
              <a:spLocks noChangeArrowheads="1"/>
            </p:cNvSpPr>
            <p:nvPr/>
          </p:nvSpPr>
          <p:spPr bwMode="auto">
            <a:xfrm>
              <a:off x="281" y="736"/>
              <a:ext cx="676" cy="28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/>
                <a:t>Suppliers</a:t>
              </a:r>
            </a:p>
          </p:txBody>
        </p:sp>
        <p:sp>
          <p:nvSpPr>
            <p:cNvPr id="8237" name="Text Box 39"/>
            <p:cNvSpPr txBox="1">
              <a:spLocks noChangeArrowheads="1"/>
            </p:cNvSpPr>
            <p:nvPr/>
          </p:nvSpPr>
          <p:spPr bwMode="auto">
            <a:xfrm>
              <a:off x="1877" y="736"/>
              <a:ext cx="979" cy="28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/>
                <a:t>Manufacturers</a:t>
              </a:r>
            </a:p>
          </p:txBody>
        </p:sp>
        <p:sp>
          <p:nvSpPr>
            <p:cNvPr id="8238" name="Text Box 40"/>
            <p:cNvSpPr txBox="1">
              <a:spLocks noChangeArrowheads="1"/>
            </p:cNvSpPr>
            <p:nvPr/>
          </p:nvSpPr>
          <p:spPr bwMode="auto">
            <a:xfrm>
              <a:off x="3060" y="736"/>
              <a:ext cx="1303" cy="4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/>
                <a:t>Warehouses &amp;</a:t>
              </a:r>
            </a:p>
            <a:p>
              <a:pPr algn="ctr" eaLnBrk="0" hangingPunct="0"/>
              <a:r>
                <a:rPr lang="en-US" sz="1200" b="1"/>
                <a:t>Distribution Centers</a:t>
              </a:r>
            </a:p>
          </p:txBody>
        </p:sp>
        <p:sp>
          <p:nvSpPr>
            <p:cNvPr id="8239" name="Text Box 41"/>
            <p:cNvSpPr txBox="1">
              <a:spLocks noChangeArrowheads="1"/>
            </p:cNvSpPr>
            <p:nvPr/>
          </p:nvSpPr>
          <p:spPr bwMode="auto">
            <a:xfrm>
              <a:off x="4450" y="736"/>
              <a:ext cx="754" cy="28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 b="1"/>
                <a:t>Customers</a:t>
              </a:r>
            </a:p>
          </p:txBody>
        </p:sp>
        <p:sp>
          <p:nvSpPr>
            <p:cNvPr id="8240" name="Text Box 42"/>
            <p:cNvSpPr txBox="1">
              <a:spLocks noChangeArrowheads="1"/>
            </p:cNvSpPr>
            <p:nvPr/>
          </p:nvSpPr>
          <p:spPr bwMode="auto">
            <a:xfrm>
              <a:off x="288" y="3857"/>
              <a:ext cx="851" cy="28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/>
                <a:t>Material Costs</a:t>
              </a:r>
            </a:p>
          </p:txBody>
        </p:sp>
        <p:sp>
          <p:nvSpPr>
            <p:cNvPr id="8241" name="Text Box 43"/>
            <p:cNvSpPr txBox="1">
              <a:spLocks noChangeArrowheads="1"/>
            </p:cNvSpPr>
            <p:nvPr/>
          </p:nvSpPr>
          <p:spPr bwMode="auto">
            <a:xfrm>
              <a:off x="1167" y="3619"/>
              <a:ext cx="882" cy="4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/>
                <a:t>Transportation</a:t>
              </a:r>
            </a:p>
            <a:p>
              <a:pPr algn="ctr" eaLnBrk="0" hangingPunct="0"/>
              <a:r>
                <a:rPr lang="en-US" sz="1200"/>
                <a:t>Costs</a:t>
              </a:r>
            </a:p>
          </p:txBody>
        </p:sp>
        <p:sp>
          <p:nvSpPr>
            <p:cNvPr id="8242" name="Text Box 44"/>
            <p:cNvSpPr txBox="1">
              <a:spLocks noChangeArrowheads="1"/>
            </p:cNvSpPr>
            <p:nvPr/>
          </p:nvSpPr>
          <p:spPr bwMode="auto">
            <a:xfrm>
              <a:off x="2568" y="3648"/>
              <a:ext cx="882" cy="4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/>
                <a:t>Transportation</a:t>
              </a:r>
            </a:p>
            <a:p>
              <a:pPr algn="ctr" eaLnBrk="0" hangingPunct="0"/>
              <a:r>
                <a:rPr lang="en-US" sz="1200"/>
                <a:t>Costs</a:t>
              </a:r>
            </a:p>
          </p:txBody>
        </p:sp>
        <p:sp>
          <p:nvSpPr>
            <p:cNvPr id="8243" name="Text Box 45"/>
            <p:cNvSpPr txBox="1">
              <a:spLocks noChangeArrowheads="1"/>
            </p:cNvSpPr>
            <p:nvPr/>
          </p:nvSpPr>
          <p:spPr bwMode="auto">
            <a:xfrm>
              <a:off x="3912" y="3840"/>
              <a:ext cx="882" cy="4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200"/>
                <a:t>Transportation</a:t>
              </a:r>
            </a:p>
            <a:p>
              <a:pPr algn="ctr" eaLnBrk="0" hangingPunct="0"/>
              <a:r>
                <a:rPr lang="en-US" sz="1200"/>
                <a:t>Costs</a:t>
              </a:r>
            </a:p>
          </p:txBody>
        </p:sp>
        <p:sp>
          <p:nvSpPr>
            <p:cNvPr id="8244" name="Text Box 46"/>
            <p:cNvSpPr txBox="1">
              <a:spLocks noChangeArrowheads="1"/>
            </p:cNvSpPr>
            <p:nvPr/>
          </p:nvSpPr>
          <p:spPr bwMode="auto">
            <a:xfrm>
              <a:off x="3264" y="3985"/>
              <a:ext cx="939" cy="28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/>
                <a:t>Inventory Costs</a:t>
              </a:r>
            </a:p>
          </p:txBody>
        </p:sp>
        <p:sp>
          <p:nvSpPr>
            <p:cNvPr id="8245" name="Text Box 47"/>
            <p:cNvSpPr txBox="1">
              <a:spLocks noChangeArrowheads="1"/>
            </p:cNvSpPr>
            <p:nvPr/>
          </p:nvSpPr>
          <p:spPr bwMode="auto">
            <a:xfrm>
              <a:off x="1824" y="3984"/>
              <a:ext cx="1175" cy="28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/>
                <a:t>Manufacturing Costs</a:t>
              </a:r>
            </a:p>
          </p:txBody>
        </p:sp>
        <p:sp>
          <p:nvSpPr>
            <p:cNvPr id="8246" name="Line 48"/>
            <p:cNvSpPr>
              <a:spLocks noChangeShapeType="1"/>
            </p:cNvSpPr>
            <p:nvPr/>
          </p:nvSpPr>
          <p:spPr bwMode="auto">
            <a:xfrm flipV="1">
              <a:off x="624" y="350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Line 49"/>
            <p:cNvSpPr>
              <a:spLocks noChangeShapeType="1"/>
            </p:cNvSpPr>
            <p:nvPr/>
          </p:nvSpPr>
          <p:spPr bwMode="auto">
            <a:xfrm flipV="1">
              <a:off x="1584" y="336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Line 50"/>
            <p:cNvSpPr>
              <a:spLocks noChangeShapeType="1"/>
            </p:cNvSpPr>
            <p:nvPr/>
          </p:nvSpPr>
          <p:spPr bwMode="auto">
            <a:xfrm flipV="1">
              <a:off x="2304" y="3792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Line 51"/>
            <p:cNvSpPr>
              <a:spLocks noChangeShapeType="1"/>
            </p:cNvSpPr>
            <p:nvPr/>
          </p:nvSpPr>
          <p:spPr bwMode="auto">
            <a:xfrm flipV="1">
              <a:off x="2928" y="326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Line 52"/>
            <p:cNvSpPr>
              <a:spLocks noChangeShapeType="1"/>
            </p:cNvSpPr>
            <p:nvPr/>
          </p:nvSpPr>
          <p:spPr bwMode="auto">
            <a:xfrm flipV="1">
              <a:off x="3696" y="369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Line 53"/>
            <p:cNvSpPr>
              <a:spLocks noChangeShapeType="1"/>
            </p:cNvSpPr>
            <p:nvPr/>
          </p:nvSpPr>
          <p:spPr bwMode="auto">
            <a:xfrm flipV="1">
              <a:off x="4368" y="3408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What Is Supply Chain Management (SCM)? </a:t>
            </a:r>
          </a:p>
        </p:txBody>
      </p:sp>
      <p:grpSp>
        <p:nvGrpSpPr>
          <p:cNvPr id="9219" name="Content Placeholder 10"/>
          <p:cNvGrpSpPr>
            <a:grpSpLocks noGrp="1"/>
          </p:cNvGrpSpPr>
          <p:nvPr>
            <p:ph idx="1"/>
          </p:nvPr>
        </p:nvGrpSpPr>
        <p:grpSpPr bwMode="auto">
          <a:xfrm>
            <a:off x="381000" y="1143000"/>
            <a:ext cx="8229600" cy="914400"/>
            <a:chOff x="288" y="1056"/>
            <a:chExt cx="3312" cy="528"/>
          </a:xfrm>
        </p:grpSpPr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288" y="1056"/>
              <a:ext cx="816" cy="528"/>
            </a:xfrm>
            <a:prstGeom prst="homePlate">
              <a:avLst>
                <a:gd name="adj" fmla="val 38636"/>
              </a:avLst>
            </a:prstGeom>
            <a:solidFill>
              <a:srgbClr val="00CC99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kern="0" dirty="0">
                  <a:solidFill>
                    <a:schemeClr val="bg2">
                      <a:lumMod val="10000"/>
                    </a:schemeClr>
                  </a:solidFill>
                  <a:cs typeface="+mn-cs"/>
                </a:rPr>
                <a:t>Plan</a:t>
              </a: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960" y="1056"/>
              <a:ext cx="768" cy="528"/>
            </a:xfrm>
            <a:prstGeom prst="chevron">
              <a:avLst>
                <a:gd name="adj" fmla="val 36364"/>
              </a:avLst>
            </a:prstGeom>
            <a:solidFill>
              <a:srgbClr val="00CC99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>
                  <a:solidFill>
                    <a:srgbClr val="FFFFFF"/>
                  </a:solidFill>
                  <a:cs typeface="+mn-cs"/>
                </a:rPr>
                <a:t>    </a:t>
              </a:r>
              <a:r>
                <a:rPr lang="en-US" sz="3600" b="1" kern="0" dirty="0">
                  <a:solidFill>
                    <a:schemeClr val="bg2">
                      <a:lumMod val="10000"/>
                    </a:schemeClr>
                  </a:solidFill>
                  <a:cs typeface="+mn-cs"/>
                </a:rPr>
                <a:t>Source</a:t>
              </a: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1584" y="1056"/>
              <a:ext cx="768" cy="528"/>
            </a:xfrm>
            <a:prstGeom prst="chevron">
              <a:avLst>
                <a:gd name="adj" fmla="val 36364"/>
              </a:avLst>
            </a:prstGeom>
            <a:solidFill>
              <a:srgbClr val="00CC99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>
                  <a:solidFill>
                    <a:srgbClr val="FFFFFF"/>
                  </a:solidFill>
                  <a:cs typeface="+mn-cs"/>
                </a:rPr>
                <a:t>    </a:t>
              </a:r>
              <a:r>
                <a:rPr lang="en-US" sz="3600" b="1" kern="0" dirty="0">
                  <a:solidFill>
                    <a:schemeClr val="bg2">
                      <a:lumMod val="10000"/>
                    </a:schemeClr>
                  </a:solidFill>
                  <a:cs typeface="+mn-cs"/>
                </a:rPr>
                <a:t>Make</a:t>
              </a:r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>
              <a:off x="2208" y="1056"/>
              <a:ext cx="768" cy="528"/>
            </a:xfrm>
            <a:prstGeom prst="chevron">
              <a:avLst>
                <a:gd name="adj" fmla="val 36364"/>
              </a:avLst>
            </a:prstGeom>
            <a:solidFill>
              <a:srgbClr val="00CC99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>
                  <a:solidFill>
                    <a:srgbClr val="FFFFFF"/>
                  </a:solidFill>
                  <a:cs typeface="+mn-cs"/>
                </a:rPr>
                <a:t>    </a:t>
              </a:r>
              <a:r>
                <a:rPr lang="en-US" sz="3600" b="1" kern="0" dirty="0">
                  <a:solidFill>
                    <a:schemeClr val="bg2">
                      <a:lumMod val="10000"/>
                    </a:schemeClr>
                  </a:solidFill>
                  <a:cs typeface="+mn-cs"/>
                </a:rPr>
                <a:t>Deliver</a:t>
              </a: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2832" y="1056"/>
              <a:ext cx="768" cy="528"/>
            </a:xfrm>
            <a:prstGeom prst="chevron">
              <a:avLst>
                <a:gd name="adj" fmla="val 36364"/>
              </a:avLst>
            </a:prstGeom>
            <a:solidFill>
              <a:srgbClr val="00CC99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kern="0" dirty="0">
                  <a:solidFill>
                    <a:srgbClr val="FFFFFF"/>
                  </a:solidFill>
                  <a:cs typeface="+mn-cs"/>
                </a:rPr>
                <a:t>    </a:t>
              </a:r>
              <a:r>
                <a:rPr lang="en-US" sz="3600" b="1" kern="0" dirty="0">
                  <a:solidFill>
                    <a:schemeClr val="bg2">
                      <a:lumMod val="10000"/>
                    </a:schemeClr>
                  </a:solidFill>
                  <a:cs typeface="+mn-cs"/>
                </a:rPr>
                <a:t>Buy</a:t>
              </a:r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219200" y="2133600"/>
            <a:ext cx="7162800" cy="403860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A set of approaches used to efficiently integrate</a:t>
            </a:r>
          </a:p>
          <a:p>
            <a:pPr marL="863600" lvl="1" indent="-406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  <a:cs typeface="+mn-cs"/>
              </a:rPr>
              <a:t>Suppliers</a:t>
            </a:r>
          </a:p>
          <a:p>
            <a:pPr marL="863600" lvl="1" indent="-406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  <a:cs typeface="+mn-cs"/>
              </a:rPr>
              <a:t>Manufacturers</a:t>
            </a:r>
          </a:p>
          <a:p>
            <a:pPr marL="863600" lvl="1" indent="-406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  <a:cs typeface="+mn-cs"/>
              </a:rPr>
              <a:t>Warehouses</a:t>
            </a:r>
          </a:p>
          <a:p>
            <a:pPr marL="863600" lvl="1" indent="-406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  <a:cs typeface="+mn-cs"/>
              </a:rPr>
              <a:t>Distribution centers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So that the product is produced and distributed</a:t>
            </a:r>
          </a:p>
          <a:p>
            <a:pPr marL="863600" lvl="1" indent="-406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  <a:cs typeface="+mn-cs"/>
              </a:rPr>
              <a:t>In the right quantities</a:t>
            </a:r>
          </a:p>
          <a:p>
            <a:pPr marL="863600" lvl="1" indent="-406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  <a:cs typeface="+mn-cs"/>
              </a:rPr>
              <a:t>To the right locations</a:t>
            </a:r>
          </a:p>
          <a:p>
            <a:pPr marL="863600" lvl="1" indent="-406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>
                <a:latin typeface="+mn-lt"/>
                <a:cs typeface="+mn-cs"/>
              </a:rPr>
              <a:t>And at the right time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System-wide </a:t>
            </a:r>
            <a:r>
              <a:rPr lang="en-US" sz="2000" u="sng" dirty="0">
                <a:latin typeface="+mn-lt"/>
                <a:cs typeface="+mn-cs"/>
              </a:rPr>
              <a:t>costs</a:t>
            </a:r>
            <a:r>
              <a:rPr lang="en-US" sz="2000" dirty="0">
                <a:latin typeface="+mn-lt"/>
                <a:cs typeface="+mn-cs"/>
              </a:rPr>
              <a:t> are minimized and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u="sng" dirty="0">
                <a:latin typeface="+mn-lt"/>
                <a:cs typeface="+mn-cs"/>
              </a:rPr>
              <a:t>Service level</a:t>
            </a:r>
            <a:r>
              <a:rPr lang="en-US" sz="2000" dirty="0">
                <a:latin typeface="+mn-lt"/>
                <a:cs typeface="+mn-cs"/>
              </a:rPr>
              <a:t> requirements are satisfied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Why Is SCM Difficult? </a:t>
            </a:r>
            <a:b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sz="28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en-US" sz="2000" smtClean="0"/>
              <a:t>Uncertainty is inherent to every supply chain</a:t>
            </a:r>
          </a:p>
          <a:p>
            <a:pPr marL="863600" lvl="1" indent="-406400" eaLnBrk="1" hangingPunct="1"/>
            <a:r>
              <a:rPr lang="en-US" sz="1800" smtClean="0"/>
              <a:t>Travel times</a:t>
            </a:r>
          </a:p>
          <a:p>
            <a:pPr marL="863600" lvl="1" indent="-406400" eaLnBrk="1" hangingPunct="1"/>
            <a:r>
              <a:rPr lang="en-US" sz="1800" smtClean="0"/>
              <a:t>Breakdowns of machines and vehicles</a:t>
            </a:r>
          </a:p>
          <a:p>
            <a:pPr marL="863600" lvl="1" indent="-406400" eaLnBrk="1" hangingPunct="1"/>
            <a:r>
              <a:rPr lang="en-US" sz="1800" smtClean="0"/>
              <a:t>Weather, natural calamity, war</a:t>
            </a:r>
          </a:p>
          <a:p>
            <a:pPr marL="863600" lvl="1" indent="-406400" eaLnBrk="1" hangingPunct="1"/>
            <a:r>
              <a:rPr lang="en-US" sz="1800" smtClean="0"/>
              <a:t>Local politics, labor conditions, border issues</a:t>
            </a:r>
          </a:p>
          <a:p>
            <a:pPr marL="863600" lvl="1" indent="-406400" eaLnBrk="1" hangingPunct="1"/>
            <a:endParaRPr lang="en-US" sz="1800" smtClean="0"/>
          </a:p>
          <a:p>
            <a:pPr eaLnBrk="1" hangingPunct="1"/>
            <a:r>
              <a:rPr lang="en-US" sz="2000" smtClean="0"/>
              <a:t>The complexity of the problem to globally optimize a supply chain is significant</a:t>
            </a:r>
          </a:p>
          <a:p>
            <a:pPr marL="863600" lvl="1" indent="-406400" eaLnBrk="1" hangingPunct="1"/>
            <a:r>
              <a:rPr lang="en-US" sz="1800" smtClean="0"/>
              <a:t>Minimize internal costs</a:t>
            </a:r>
          </a:p>
          <a:p>
            <a:pPr marL="863600" lvl="1" indent="-406400" eaLnBrk="1" hangingPunct="1"/>
            <a:r>
              <a:rPr lang="en-US" sz="1800" smtClean="0"/>
              <a:t>Minimize uncertainty</a:t>
            </a:r>
          </a:p>
          <a:p>
            <a:pPr marL="863600" lvl="1" indent="-406400" eaLnBrk="1" hangingPunct="1"/>
            <a:r>
              <a:rPr lang="en-US" sz="1800" smtClean="0"/>
              <a:t>Deal with remaining uncertainty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800" u="sng" smtClean="0">
                <a:solidFill>
                  <a:srgbClr val="000000"/>
                </a:solidFill>
                <a:cs typeface="Times New Roman" pitchFamily="18" charset="0"/>
              </a:rPr>
              <a:t>The Importance of Supply Chain Management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Dealing with uncertain environments – matching supply and demand</a:t>
            </a:r>
          </a:p>
          <a:p>
            <a:pPr marL="863600" lvl="1" indent="-406400" eaLnBrk="1" hangingPunct="1"/>
            <a:r>
              <a:rPr lang="en-US" sz="1800" smtClean="0"/>
              <a:t>Boeing announced a $2.6 billion write-off in 1997 due to “raw materials shortages, internal and supplier parts shortages and productivity inefficiencies”</a:t>
            </a:r>
          </a:p>
          <a:p>
            <a:pPr marL="863600" lvl="1" indent="-406400" eaLnBrk="1" hangingPunct="1"/>
            <a:r>
              <a:rPr lang="en-US" sz="1800" smtClean="0"/>
              <a:t>U.S Surgical Corporation announced a $22 million loss in 1993 due to “larger than anticipated inventories on the shelves of hospitals”</a:t>
            </a:r>
          </a:p>
          <a:p>
            <a:pPr marL="863600" lvl="1" indent="-406400" eaLnBrk="1" hangingPunct="1"/>
            <a:r>
              <a:rPr lang="en-US" sz="1800" smtClean="0"/>
              <a:t>IBM sold out its supply of its new Aptiva PC in 1994 costing it millions in potential revenue</a:t>
            </a:r>
          </a:p>
          <a:p>
            <a:pPr marL="863600" lvl="1" indent="-406400" eaLnBrk="1" hangingPunct="1"/>
            <a:r>
              <a:rPr lang="en-US" sz="1800" smtClean="0"/>
              <a:t>Hewlett-Packard and Dell found it difficult to obtain important components for its PC’s from Taiwanese suppliers in 1999 due to a massive earthquake</a:t>
            </a:r>
          </a:p>
          <a:p>
            <a:pPr eaLnBrk="1" hangingPunct="1"/>
            <a:r>
              <a:rPr lang="en-US" sz="2000" smtClean="0"/>
              <a:t>U.S. firms spent $898 billion (10% of GDP) on supply-chain related activities in 1998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1477</Words>
  <Application>Microsoft Office PowerPoint</Application>
  <PresentationFormat>On-screen Show (4:3)</PresentationFormat>
  <Paragraphs>395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Times New Roman</vt:lpstr>
      <vt:lpstr>Arial</vt:lpstr>
      <vt:lpstr>Calibri</vt:lpstr>
      <vt:lpstr>Book Antiqua</vt:lpstr>
      <vt:lpstr>Symbol</vt:lpstr>
      <vt:lpstr>Office Theme</vt:lpstr>
      <vt:lpstr>Microsoft ClipArt Gallery</vt:lpstr>
      <vt:lpstr>Basics of Supply Chain Management   Dr Avinash Desai  B.Sc,MBA,PhD, Fellow Member – IIMM, Mumbai </vt:lpstr>
      <vt:lpstr>Definitions</vt:lpstr>
      <vt:lpstr>What Is the Supply Chain? </vt:lpstr>
      <vt:lpstr>History of Supply Chain Management</vt:lpstr>
      <vt:lpstr>The Supply Chain System </vt:lpstr>
      <vt:lpstr>The Supply Chain – Another View</vt:lpstr>
      <vt:lpstr>What Is Supply Chain Management (SCM)? </vt:lpstr>
      <vt:lpstr>Why Is SCM Difficult?   </vt:lpstr>
      <vt:lpstr>The Importance of Supply Chain Management </vt:lpstr>
      <vt:lpstr>The Importance of Supply Chain Management </vt:lpstr>
      <vt:lpstr>Supply Chain Management and Uncertainty</vt:lpstr>
      <vt:lpstr>Factors Contributing to the Bullwhip </vt:lpstr>
      <vt:lpstr>Slide 13</vt:lpstr>
      <vt:lpstr>Slide 14</vt:lpstr>
      <vt:lpstr>Slide 15</vt:lpstr>
      <vt:lpstr>     Inventory Management Models       </vt:lpstr>
      <vt:lpstr>Slide 17</vt:lpstr>
      <vt:lpstr>DETERMINISTIC MODELS </vt:lpstr>
      <vt:lpstr>Slide 19</vt:lpstr>
      <vt:lpstr>Cost Order Size Relationship</vt:lpstr>
      <vt:lpstr>Slide 21</vt:lpstr>
      <vt:lpstr>Slide 22</vt:lpstr>
      <vt:lpstr>Slide 23</vt:lpstr>
      <vt:lpstr>Slide 24</vt:lpstr>
      <vt:lpstr>Slide 25</vt:lpstr>
      <vt:lpstr>Slide 26</vt:lpstr>
      <vt:lpstr>Model : 2 ( EOQ For Lots ) </vt:lpstr>
      <vt:lpstr>Model : 3 ( EOQ with quantity discount ) 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MBA</dc:creator>
  <cp:lastModifiedBy>MBA</cp:lastModifiedBy>
  <cp:revision>106</cp:revision>
  <dcterms:created xsi:type="dcterms:W3CDTF">1601-01-01T00:00:00Z</dcterms:created>
  <dcterms:modified xsi:type="dcterms:W3CDTF">2018-05-30T07:51:16Z</dcterms:modified>
</cp:coreProperties>
</file>